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5"/>
    <p:sldMasterId id="214748367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Lst>
  <p:sldSz cy="10287000" cx="18288000"/>
  <p:notesSz cx="6858000" cy="9144000"/>
  <p:embeddedFontLst>
    <p:embeddedFont>
      <p:font typeface="Halant"/>
      <p:bold r:id="rId23"/>
    </p:embeddedFont>
    <p:embeddedFont>
      <p:font typeface="Inter"/>
      <p:regular r:id="rId24"/>
      <p:bold r:id="rId25"/>
      <p:italic r:id="rId26"/>
      <p:boldItalic r:id="rId27"/>
    </p:embeddedFont>
    <p:embeddedFont>
      <p:font typeface="Plus Jakarta Sans"/>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0A05C68-0523-499A-B367-2E1896325642}">
  <a:tblStyle styleId="{00A05C68-0523-499A-B367-2E1896325642}" styleName="Table_0">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font" Target="fonts/Inter-regular.fntdata"/><Relationship Id="rId23" Type="http://schemas.openxmlformats.org/officeDocument/2006/relationships/font" Target="fonts/Halant-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Inter-italic.fntdata"/><Relationship Id="rId25" Type="http://schemas.openxmlformats.org/officeDocument/2006/relationships/font" Target="fonts/Inter-bold.fntdata"/><Relationship Id="rId28" Type="http://schemas.openxmlformats.org/officeDocument/2006/relationships/font" Target="fonts/PlusJakartaSans-regular.fntdata"/><Relationship Id="rId27"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2f8979aafc3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g2f8979aafc3_0_2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2f8979aafc3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g2f8979aafc3_0_26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2f8979aafc3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g2f8979aafc3_0_2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2f8979aafc3_0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g2f8979aafc3_0_4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3058c958d1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g3058c958d1b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3058c958d1b_0_3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g3058c958d1b_0_3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2f8979aafc3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2f8979aafc3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2f8979aafc3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g2f8979aafc3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8ad191bd6b_0_7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g28ad191bd6b_0_7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28ad191bd6b_0_9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g28ad191bd6b_0_9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2f8979aafc3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g2f8979aafc3_0_2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2f8979aafc3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g2f8979aafc3_0_2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28ad191bd6b_0_1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g28ad191bd6b_0_11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13"/>
          <p:cNvSpPr/>
          <p:nvPr/>
        </p:nvSpPr>
        <p:spPr>
          <a:xfrm>
            <a:off x="0" y="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grpSp>
        <p:nvGrpSpPr>
          <p:cNvPr id="82" name="Google Shape;82;p13"/>
          <p:cNvGrpSpPr/>
          <p:nvPr/>
        </p:nvGrpSpPr>
        <p:grpSpPr>
          <a:xfrm>
            <a:off x="1660784" y="2382511"/>
            <a:ext cx="1491526" cy="91652"/>
            <a:chOff x="4580561" y="2589004"/>
            <a:chExt cx="1064464" cy="25200"/>
          </a:xfrm>
        </p:grpSpPr>
        <p:sp>
          <p:nvSpPr>
            <p:cNvPr id="83" name="Google Shape;83;p13"/>
            <p:cNvSpPr/>
            <p:nvPr/>
          </p:nvSpPr>
          <p:spPr>
            <a:xfrm rot="-5400000">
              <a:off x="5366325" y="2335504"/>
              <a:ext cx="25200" cy="532200"/>
            </a:xfrm>
            <a:prstGeom prst="rect">
              <a:avLst/>
            </a:prstGeom>
            <a:solidFill>
              <a:schemeClr val="accent3"/>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84" name="Google Shape;84;p13"/>
            <p:cNvSpPr/>
            <p:nvPr/>
          </p:nvSpPr>
          <p:spPr>
            <a:xfrm rot="-5400000">
              <a:off x="4836311" y="2333254"/>
              <a:ext cx="25200" cy="536700"/>
            </a:xfrm>
            <a:prstGeom prst="rect">
              <a:avLst/>
            </a:prstGeom>
            <a:solidFill>
              <a:schemeClr val="dk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grpSp>
      <p:sp>
        <p:nvSpPr>
          <p:cNvPr id="85" name="Google Shape;85;p13"/>
          <p:cNvSpPr txBox="1"/>
          <p:nvPr>
            <p:ph type="title"/>
          </p:nvPr>
        </p:nvSpPr>
        <p:spPr>
          <a:xfrm>
            <a:off x="1460000" y="2637300"/>
            <a:ext cx="6601800" cy="3374400"/>
          </a:xfrm>
          <a:prstGeom prst="rect">
            <a:avLst/>
          </a:prstGeom>
        </p:spPr>
        <p:txBody>
          <a:bodyPr anchorCtr="0" anchor="ctr" bIns="45700" lIns="91425" spcFirstLastPara="1" rIns="91425" wrap="square" tIns="45700">
            <a:normAutofit/>
          </a:bodyPr>
          <a:lstStyle>
            <a:lvl1pPr lvl="0">
              <a:spcBef>
                <a:spcPts val="0"/>
              </a:spcBef>
              <a:spcAft>
                <a:spcPts val="0"/>
              </a:spcAft>
              <a:buClr>
                <a:schemeClr val="dk2"/>
              </a:buClr>
              <a:buSzPts val="6000"/>
              <a:buNone/>
              <a:defRPr sz="6000">
                <a:solidFill>
                  <a:schemeClr val="dk2"/>
                </a:solidFill>
              </a:defRPr>
            </a:lvl1pPr>
            <a:lvl2pPr lvl="1">
              <a:spcBef>
                <a:spcPts val="0"/>
              </a:spcBef>
              <a:spcAft>
                <a:spcPts val="0"/>
              </a:spcAft>
              <a:buClr>
                <a:schemeClr val="dk2"/>
              </a:buClr>
              <a:buSzPts val="6000"/>
              <a:buNone/>
              <a:defRPr sz="6000">
                <a:solidFill>
                  <a:schemeClr val="dk2"/>
                </a:solidFill>
              </a:defRPr>
            </a:lvl2pPr>
            <a:lvl3pPr lvl="2">
              <a:spcBef>
                <a:spcPts val="0"/>
              </a:spcBef>
              <a:spcAft>
                <a:spcPts val="0"/>
              </a:spcAft>
              <a:buClr>
                <a:schemeClr val="dk2"/>
              </a:buClr>
              <a:buSzPts val="6000"/>
              <a:buNone/>
              <a:defRPr sz="6000">
                <a:solidFill>
                  <a:schemeClr val="dk2"/>
                </a:solidFill>
              </a:defRPr>
            </a:lvl3pPr>
            <a:lvl4pPr lvl="3">
              <a:spcBef>
                <a:spcPts val="0"/>
              </a:spcBef>
              <a:spcAft>
                <a:spcPts val="0"/>
              </a:spcAft>
              <a:buClr>
                <a:schemeClr val="dk2"/>
              </a:buClr>
              <a:buSzPts val="6000"/>
              <a:buNone/>
              <a:defRPr sz="6000">
                <a:solidFill>
                  <a:schemeClr val="dk2"/>
                </a:solidFill>
              </a:defRPr>
            </a:lvl4pPr>
            <a:lvl5pPr lvl="4">
              <a:spcBef>
                <a:spcPts val="0"/>
              </a:spcBef>
              <a:spcAft>
                <a:spcPts val="0"/>
              </a:spcAft>
              <a:buClr>
                <a:schemeClr val="dk2"/>
              </a:buClr>
              <a:buSzPts val="6000"/>
              <a:buNone/>
              <a:defRPr sz="6000">
                <a:solidFill>
                  <a:schemeClr val="dk2"/>
                </a:solidFill>
              </a:defRPr>
            </a:lvl5pPr>
            <a:lvl6pPr lvl="5">
              <a:spcBef>
                <a:spcPts val="0"/>
              </a:spcBef>
              <a:spcAft>
                <a:spcPts val="0"/>
              </a:spcAft>
              <a:buClr>
                <a:schemeClr val="dk2"/>
              </a:buClr>
              <a:buSzPts val="6000"/>
              <a:buNone/>
              <a:defRPr sz="6000">
                <a:solidFill>
                  <a:schemeClr val="dk2"/>
                </a:solidFill>
              </a:defRPr>
            </a:lvl6pPr>
            <a:lvl7pPr lvl="6">
              <a:spcBef>
                <a:spcPts val="0"/>
              </a:spcBef>
              <a:spcAft>
                <a:spcPts val="0"/>
              </a:spcAft>
              <a:buClr>
                <a:schemeClr val="dk2"/>
              </a:buClr>
              <a:buSzPts val="6000"/>
              <a:buNone/>
              <a:defRPr sz="6000">
                <a:solidFill>
                  <a:schemeClr val="dk2"/>
                </a:solidFill>
              </a:defRPr>
            </a:lvl7pPr>
            <a:lvl8pPr lvl="7">
              <a:spcBef>
                <a:spcPts val="0"/>
              </a:spcBef>
              <a:spcAft>
                <a:spcPts val="0"/>
              </a:spcAft>
              <a:buClr>
                <a:schemeClr val="dk2"/>
              </a:buClr>
              <a:buSzPts val="6000"/>
              <a:buNone/>
              <a:defRPr sz="6000">
                <a:solidFill>
                  <a:schemeClr val="dk2"/>
                </a:solidFill>
              </a:defRPr>
            </a:lvl8pPr>
            <a:lvl9pPr lvl="8">
              <a:spcBef>
                <a:spcPts val="0"/>
              </a:spcBef>
              <a:spcAft>
                <a:spcPts val="0"/>
              </a:spcAft>
              <a:buClr>
                <a:schemeClr val="dk2"/>
              </a:buClr>
              <a:buSzPts val="6000"/>
              <a:buNone/>
              <a:defRPr sz="6000">
                <a:solidFill>
                  <a:schemeClr val="dk2"/>
                </a:solidFill>
              </a:defRPr>
            </a:lvl9pPr>
          </a:lstStyle>
          <a:p/>
        </p:txBody>
      </p:sp>
      <p:sp>
        <p:nvSpPr>
          <p:cNvPr id="86" name="Google Shape;86;p13"/>
          <p:cNvSpPr txBox="1"/>
          <p:nvPr>
            <p:ph idx="1" type="subTitle"/>
          </p:nvPr>
        </p:nvSpPr>
        <p:spPr>
          <a:xfrm>
            <a:off x="1449900" y="6323050"/>
            <a:ext cx="6601800" cy="1518000"/>
          </a:xfrm>
          <a:prstGeom prst="rect">
            <a:avLst/>
          </a:prstGeom>
        </p:spPr>
        <p:txBody>
          <a:bodyPr anchorCtr="0" anchor="t" bIns="45700" lIns="91425" spcFirstLastPara="1" rIns="91425" wrap="square" tIns="45700">
            <a:normAutofit/>
          </a:bodyPr>
          <a:lstStyle>
            <a:lvl1pPr lvl="0">
              <a:lnSpc>
                <a:spcPct val="100000"/>
              </a:lnSpc>
              <a:spcBef>
                <a:spcPts val="640"/>
              </a:spcBef>
              <a:spcAft>
                <a:spcPts val="0"/>
              </a:spcAft>
              <a:buSzPts val="3200"/>
              <a:buNone/>
              <a:defRPr sz="3200"/>
            </a:lvl1pPr>
            <a:lvl2pPr lvl="1">
              <a:lnSpc>
                <a:spcPct val="100000"/>
              </a:lnSpc>
              <a:spcBef>
                <a:spcPts val="560"/>
              </a:spcBef>
              <a:spcAft>
                <a:spcPts val="0"/>
              </a:spcAft>
              <a:buSzPts val="3200"/>
              <a:buNone/>
              <a:defRPr sz="3200"/>
            </a:lvl2pPr>
            <a:lvl3pPr lvl="2">
              <a:lnSpc>
                <a:spcPct val="100000"/>
              </a:lnSpc>
              <a:spcBef>
                <a:spcPts val="480"/>
              </a:spcBef>
              <a:spcAft>
                <a:spcPts val="0"/>
              </a:spcAft>
              <a:buSzPts val="3200"/>
              <a:buNone/>
              <a:defRPr sz="3200"/>
            </a:lvl3pPr>
            <a:lvl4pPr lvl="3">
              <a:lnSpc>
                <a:spcPct val="100000"/>
              </a:lnSpc>
              <a:spcBef>
                <a:spcPts val="400"/>
              </a:spcBef>
              <a:spcAft>
                <a:spcPts val="0"/>
              </a:spcAft>
              <a:buSzPts val="3200"/>
              <a:buNone/>
              <a:defRPr sz="3200"/>
            </a:lvl4pPr>
            <a:lvl5pPr lvl="4">
              <a:lnSpc>
                <a:spcPct val="100000"/>
              </a:lnSpc>
              <a:spcBef>
                <a:spcPts val="400"/>
              </a:spcBef>
              <a:spcAft>
                <a:spcPts val="0"/>
              </a:spcAft>
              <a:buSzPts val="3200"/>
              <a:buNone/>
              <a:defRPr sz="3200"/>
            </a:lvl5pPr>
            <a:lvl6pPr lvl="5">
              <a:lnSpc>
                <a:spcPct val="100000"/>
              </a:lnSpc>
              <a:spcBef>
                <a:spcPts val="400"/>
              </a:spcBef>
              <a:spcAft>
                <a:spcPts val="0"/>
              </a:spcAft>
              <a:buSzPts val="3200"/>
              <a:buNone/>
              <a:defRPr sz="3200"/>
            </a:lvl6pPr>
            <a:lvl7pPr lvl="6">
              <a:lnSpc>
                <a:spcPct val="100000"/>
              </a:lnSpc>
              <a:spcBef>
                <a:spcPts val="400"/>
              </a:spcBef>
              <a:spcAft>
                <a:spcPts val="0"/>
              </a:spcAft>
              <a:buSzPts val="3200"/>
              <a:buNone/>
              <a:defRPr sz="3200"/>
            </a:lvl7pPr>
            <a:lvl8pPr lvl="7">
              <a:lnSpc>
                <a:spcPct val="100000"/>
              </a:lnSpc>
              <a:spcBef>
                <a:spcPts val="400"/>
              </a:spcBef>
              <a:spcAft>
                <a:spcPts val="0"/>
              </a:spcAft>
              <a:buSzPts val="3200"/>
              <a:buNone/>
              <a:defRPr sz="3200"/>
            </a:lvl8pPr>
            <a:lvl9pPr lvl="8">
              <a:lnSpc>
                <a:spcPct val="100000"/>
              </a:lnSpc>
              <a:spcBef>
                <a:spcPts val="400"/>
              </a:spcBef>
              <a:spcAft>
                <a:spcPts val="0"/>
              </a:spcAft>
              <a:buSzPts val="3200"/>
              <a:buNone/>
              <a:defRPr sz="3200"/>
            </a:lvl9pPr>
          </a:lstStyle>
          <a:p/>
        </p:txBody>
      </p:sp>
      <p:sp>
        <p:nvSpPr>
          <p:cNvPr id="87" name="Google Shape;87;p13"/>
          <p:cNvSpPr txBox="1"/>
          <p:nvPr>
            <p:ph idx="2" type="body"/>
          </p:nvPr>
        </p:nvSpPr>
        <p:spPr>
          <a:xfrm>
            <a:off x="10348450" y="2705250"/>
            <a:ext cx="6748800" cy="6051000"/>
          </a:xfrm>
          <a:prstGeom prst="rect">
            <a:avLst/>
          </a:prstGeom>
        </p:spPr>
        <p:txBody>
          <a:bodyPr anchorCtr="0" anchor="t" bIns="45700" lIns="91425" spcFirstLastPara="1" rIns="91425" wrap="square" tIns="45700">
            <a:normAutofit/>
          </a:bodyPr>
          <a:lstStyle>
            <a:lvl1pPr indent="-431800" lvl="0" marL="457200">
              <a:spcBef>
                <a:spcPts val="640"/>
              </a:spcBef>
              <a:spcAft>
                <a:spcPts val="0"/>
              </a:spcAft>
              <a:buSzPts val="3200"/>
              <a:buChar char="•"/>
              <a:defRPr/>
            </a:lvl1pPr>
            <a:lvl2pPr indent="-406400" lvl="1" marL="914400">
              <a:spcBef>
                <a:spcPts val="560"/>
              </a:spcBef>
              <a:spcAft>
                <a:spcPts val="0"/>
              </a:spcAft>
              <a:buSzPts val="2800"/>
              <a:buChar char="–"/>
              <a:defRPr/>
            </a:lvl2pPr>
            <a:lvl3pPr indent="-381000" lvl="2" marL="1371600">
              <a:spcBef>
                <a:spcPts val="480"/>
              </a:spcBef>
              <a:spcAft>
                <a:spcPts val="0"/>
              </a:spcAft>
              <a:buSzPts val="2400"/>
              <a:buChar char="•"/>
              <a:defRPr/>
            </a:lvl3pPr>
            <a:lvl4pPr indent="-355600" lvl="3" marL="1828800">
              <a:spcBef>
                <a:spcPts val="400"/>
              </a:spcBef>
              <a:spcAft>
                <a:spcPts val="0"/>
              </a:spcAft>
              <a:buSzPts val="2000"/>
              <a:buChar char="–"/>
              <a:defRPr/>
            </a:lvl4pPr>
            <a:lvl5pPr indent="-355600" lvl="4" marL="2286000">
              <a:spcBef>
                <a:spcPts val="400"/>
              </a:spcBef>
              <a:spcAft>
                <a:spcPts val="0"/>
              </a:spcAft>
              <a:buSzPts val="2000"/>
              <a:buChar char="»"/>
              <a:defRPr/>
            </a:lvl5pPr>
            <a:lvl6pPr indent="-355600" lvl="5" marL="2743200">
              <a:spcBef>
                <a:spcPts val="400"/>
              </a:spcBef>
              <a:spcAft>
                <a:spcPts val="0"/>
              </a:spcAft>
              <a:buSzPts val="2000"/>
              <a:buChar char="•"/>
              <a:defRPr/>
            </a:lvl6pPr>
            <a:lvl7pPr indent="-355600" lvl="6" marL="3200400">
              <a:spcBef>
                <a:spcPts val="400"/>
              </a:spcBef>
              <a:spcAft>
                <a:spcPts val="0"/>
              </a:spcAft>
              <a:buSzPts val="2000"/>
              <a:buChar char="•"/>
              <a:defRPr/>
            </a:lvl7pPr>
            <a:lvl8pPr indent="-355600" lvl="7" marL="3657600">
              <a:spcBef>
                <a:spcPts val="400"/>
              </a:spcBef>
              <a:spcAft>
                <a:spcPts val="0"/>
              </a:spcAft>
              <a:buSzPts val="2000"/>
              <a:buChar char="•"/>
              <a:defRPr/>
            </a:lvl8pPr>
            <a:lvl9pPr indent="-355600" lvl="8" marL="4114800">
              <a:spcBef>
                <a:spcPts val="400"/>
              </a:spcBef>
              <a:spcAft>
                <a:spcPts val="0"/>
              </a:spcAft>
              <a:buSzPts val="2000"/>
              <a:buChar char="•"/>
              <a:defRPr/>
            </a:lvl9pPr>
          </a:lstStyle>
          <a:p/>
        </p:txBody>
      </p:sp>
      <p:sp>
        <p:nvSpPr>
          <p:cNvPr id="88" name="Google Shape;88;p13"/>
          <p:cNvSpPr txBox="1"/>
          <p:nvPr>
            <p:ph idx="12" type="sldNum"/>
          </p:nvPr>
        </p:nvSpPr>
        <p:spPr>
          <a:xfrm>
            <a:off x="17072605" y="9499702"/>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5" name="Shape 95"/>
        <p:cNvGrpSpPr/>
        <p:nvPr/>
      </p:nvGrpSpPr>
      <p:grpSpPr>
        <a:xfrm>
          <a:off x="0" y="0"/>
          <a:ext cx="0" cy="0"/>
          <a:chOff x="0" y="0"/>
          <a:chExt cx="0" cy="0"/>
        </a:xfrm>
      </p:grpSpPr>
      <p:sp>
        <p:nvSpPr>
          <p:cNvPr id="96" name="Google Shape;96;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16"/>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 name="Google Shape;101;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02" name="Google Shape;102;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5" name="Shape 105"/>
        <p:cNvGrpSpPr/>
        <p:nvPr/>
      </p:nvGrpSpPr>
      <p:grpSpPr>
        <a:xfrm>
          <a:off x="0" y="0"/>
          <a:ext cx="0" cy="0"/>
          <a:chOff x="0" y="0"/>
          <a:chExt cx="0" cy="0"/>
        </a:xfrm>
      </p:grpSpPr>
      <p:sp>
        <p:nvSpPr>
          <p:cNvPr id="106" name="Google Shape;106;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17"/>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8" name="Google Shape;108;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1" name="Shape 111"/>
        <p:cNvGrpSpPr/>
        <p:nvPr/>
      </p:nvGrpSpPr>
      <p:grpSpPr>
        <a:xfrm>
          <a:off x="0" y="0"/>
          <a:ext cx="0" cy="0"/>
          <a:chOff x="0" y="0"/>
          <a:chExt cx="0" cy="0"/>
        </a:xfrm>
      </p:grpSpPr>
      <p:sp>
        <p:nvSpPr>
          <p:cNvPr id="112" name="Google Shape;112;p18"/>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 name="Google Shape;113;p18"/>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14" name="Google Shape;114;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17" name="Shape 117"/>
        <p:cNvGrpSpPr/>
        <p:nvPr/>
      </p:nvGrpSpPr>
      <p:grpSpPr>
        <a:xfrm>
          <a:off x="0" y="0"/>
          <a:ext cx="0" cy="0"/>
          <a:chOff x="0" y="0"/>
          <a:chExt cx="0" cy="0"/>
        </a:xfrm>
      </p:grpSpPr>
      <p:sp>
        <p:nvSpPr>
          <p:cNvPr id="118" name="Google Shape;118;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 name="Google Shape;119;p19"/>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20" name="Google Shape;120;p19"/>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6" name="Google Shape;126;p20"/>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7" name="Google Shape;127;p20"/>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28" name="Google Shape;128;p20"/>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9" name="Google Shape;129;p20"/>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30" name="Google Shape;130;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3" name="Shape 133"/>
        <p:cNvGrpSpPr/>
        <p:nvPr/>
      </p:nvGrpSpPr>
      <p:grpSpPr>
        <a:xfrm>
          <a:off x="0" y="0"/>
          <a:ext cx="0" cy="0"/>
          <a:chOff x="0" y="0"/>
          <a:chExt cx="0" cy="0"/>
        </a:xfrm>
      </p:grpSpPr>
      <p:sp>
        <p:nvSpPr>
          <p:cNvPr id="134" name="Google Shape;134;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 name="Google Shape;137;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8" name="Shape 138"/>
        <p:cNvGrpSpPr/>
        <p:nvPr/>
      </p:nvGrpSpPr>
      <p:grpSpPr>
        <a:xfrm>
          <a:off x="0" y="0"/>
          <a:ext cx="0" cy="0"/>
          <a:chOff x="0" y="0"/>
          <a:chExt cx="0" cy="0"/>
        </a:xfrm>
      </p:grpSpPr>
      <p:sp>
        <p:nvSpPr>
          <p:cNvPr id="139" name="Google Shape;139;p22"/>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0" name="Google Shape;140;p22"/>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41" name="Google Shape;141;p22"/>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42" name="Google Shape;142;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5" name="Shape 145"/>
        <p:cNvGrpSpPr/>
        <p:nvPr/>
      </p:nvGrpSpPr>
      <p:grpSpPr>
        <a:xfrm>
          <a:off x="0" y="0"/>
          <a:ext cx="0" cy="0"/>
          <a:chOff x="0" y="0"/>
          <a:chExt cx="0" cy="0"/>
        </a:xfrm>
      </p:grpSpPr>
      <p:sp>
        <p:nvSpPr>
          <p:cNvPr id="146" name="Google Shape;146;p23"/>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23"/>
          <p:cNvSpPr/>
          <p:nvPr>
            <p:ph idx="2" type="pic"/>
          </p:nvPr>
        </p:nvSpPr>
        <p:spPr>
          <a:xfrm>
            <a:off x="1792288" y="612775"/>
            <a:ext cx="5486400" cy="4114800"/>
          </a:xfrm>
          <a:prstGeom prst="rect">
            <a:avLst/>
          </a:prstGeom>
          <a:noFill/>
          <a:ln>
            <a:noFill/>
          </a:ln>
        </p:spPr>
      </p:sp>
      <p:sp>
        <p:nvSpPr>
          <p:cNvPr id="148" name="Google Shape;148;p23"/>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49" name="Google Shape;149;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0" name="Google Shape;150;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52" name="Shape 152"/>
        <p:cNvGrpSpPr/>
        <p:nvPr/>
      </p:nvGrpSpPr>
      <p:grpSpPr>
        <a:xfrm>
          <a:off x="0" y="0"/>
          <a:ext cx="0" cy="0"/>
          <a:chOff x="0" y="0"/>
          <a:chExt cx="0" cy="0"/>
        </a:xfrm>
      </p:grpSpPr>
      <p:sp>
        <p:nvSpPr>
          <p:cNvPr id="153" name="Google Shape;153;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4" name="Google Shape;154;p24"/>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5" name="Google Shape;155;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8" name="Shape 158"/>
        <p:cNvGrpSpPr/>
        <p:nvPr/>
      </p:nvGrpSpPr>
      <p:grpSpPr>
        <a:xfrm>
          <a:off x="0" y="0"/>
          <a:ext cx="0" cy="0"/>
          <a:chOff x="0" y="0"/>
          <a:chExt cx="0" cy="0"/>
        </a:xfrm>
      </p:grpSpPr>
      <p:sp>
        <p:nvSpPr>
          <p:cNvPr id="159" name="Google Shape;159;p25"/>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25"/>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61" name="Google Shape;161;p2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2" name="Google Shape;162;p2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3" name="Google Shape;163;p2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1.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9" name="Shape 89"/>
        <p:cNvGrpSpPr/>
        <p:nvPr/>
      </p:nvGrpSpPr>
      <p:grpSpPr>
        <a:xfrm>
          <a:off x="0" y="0"/>
          <a:ext cx="0" cy="0"/>
          <a:chOff x="0" y="0"/>
          <a:chExt cx="0" cy="0"/>
        </a:xfrm>
      </p:grpSpPr>
      <p:sp>
        <p:nvSpPr>
          <p:cNvPr id="90" name="Google Shape;90;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1" name="Google Shape;91;p14"/>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92" name="Google Shape;92;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3" name="Google Shape;93;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4" name="Google Shape;94;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image" Target="../media/image18.png"/><Relationship Id="rId5"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20.jpg"/><Relationship Id="rId5" Type="http://schemas.openxmlformats.org/officeDocument/2006/relationships/hyperlink" Target="https://www.oerproject.com/OER-Materials/OER-Media/Images/WHP-Maps/1450-layer-3"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2.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2.png"/><Relationship Id="rId5"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20.jpg"/><Relationship Id="rId5" Type="http://schemas.openxmlformats.org/officeDocument/2006/relationships/hyperlink" Target="https://www.oerproject.com/OER-Materials/OER-Media/Images/WHP-Maps/1450-layer-3"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18.png"/><Relationship Id="rId5" Type="http://schemas.openxmlformats.org/officeDocument/2006/relationships/hyperlink" Target="https://commons.wikimedia.org/wiki/File:Inca_road_system_map-en.sv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6.png"/><Relationship Id="rId4" Type="http://schemas.openxmlformats.org/officeDocument/2006/relationships/hyperlink" Target="https://commons.wikimedia.org/wiki/File:Mississippiriver-new-01.png" TargetMode="External"/><Relationship Id="rId5"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grpSp>
        <p:nvGrpSpPr>
          <p:cNvPr id="168" name="Google Shape;168;p26"/>
          <p:cNvGrpSpPr/>
          <p:nvPr/>
        </p:nvGrpSpPr>
        <p:grpSpPr>
          <a:xfrm>
            <a:off x="-31071" y="-180826"/>
            <a:ext cx="4239084" cy="10467826"/>
            <a:chOff x="0" y="-241102"/>
            <a:chExt cx="5652112" cy="13957102"/>
          </a:xfrm>
        </p:grpSpPr>
        <p:grpSp>
          <p:nvGrpSpPr>
            <p:cNvPr id="169" name="Google Shape;169;p26"/>
            <p:cNvGrpSpPr/>
            <p:nvPr/>
          </p:nvGrpSpPr>
          <p:grpSpPr>
            <a:xfrm>
              <a:off x="2826056" y="-241102"/>
              <a:ext cx="2826056" cy="13957102"/>
              <a:chOff x="0" y="-47625"/>
              <a:chExt cx="558233" cy="2756958"/>
            </a:xfrm>
          </p:grpSpPr>
          <p:sp>
            <p:nvSpPr>
              <p:cNvPr id="170" name="Google Shape;170;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71" name="Google Shape;171;p26"/>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2" name="Google Shape;172;p26"/>
            <p:cNvGrpSpPr/>
            <p:nvPr/>
          </p:nvGrpSpPr>
          <p:grpSpPr>
            <a:xfrm>
              <a:off x="1413028" y="-241102"/>
              <a:ext cx="2826056" cy="13957102"/>
              <a:chOff x="0" y="-47625"/>
              <a:chExt cx="558233" cy="2756958"/>
            </a:xfrm>
          </p:grpSpPr>
          <p:sp>
            <p:nvSpPr>
              <p:cNvPr id="173" name="Google Shape;173;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74" name="Google Shape;174;p26"/>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5" name="Google Shape;175;p26"/>
            <p:cNvGrpSpPr/>
            <p:nvPr/>
          </p:nvGrpSpPr>
          <p:grpSpPr>
            <a:xfrm>
              <a:off x="0" y="-241102"/>
              <a:ext cx="2826056" cy="13957102"/>
              <a:chOff x="0" y="-47625"/>
              <a:chExt cx="558233" cy="2756958"/>
            </a:xfrm>
          </p:grpSpPr>
          <p:sp>
            <p:nvSpPr>
              <p:cNvPr id="176" name="Google Shape;176;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77" name="Google Shape;177;p26"/>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178" name="Google Shape;178;p26"/>
          <p:cNvSpPr txBox="1"/>
          <p:nvPr/>
        </p:nvSpPr>
        <p:spPr>
          <a:xfrm>
            <a:off x="4207988" y="2929903"/>
            <a:ext cx="14079900" cy="32247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0799">
                <a:solidFill>
                  <a:srgbClr val="231F20"/>
                </a:solidFill>
                <a:latin typeface="Halant"/>
                <a:ea typeface="Halant"/>
                <a:cs typeface="Halant"/>
                <a:sym typeface="Halant"/>
              </a:rPr>
              <a:t>GLOBAL TRADE ROUTES</a:t>
            </a:r>
            <a:endParaRPr sz="100"/>
          </a:p>
        </p:txBody>
      </p:sp>
      <p:sp>
        <p:nvSpPr>
          <p:cNvPr id="179" name="Google Shape;179;p26"/>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80" name="Google Shape;180;p26"/>
          <p:cNvSpPr txBox="1"/>
          <p:nvPr/>
        </p:nvSpPr>
        <p:spPr>
          <a:xfrm>
            <a:off x="4269825" y="6385775"/>
            <a:ext cx="14079900" cy="7905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5135">
                <a:solidFill>
                  <a:srgbClr val="231F20"/>
                </a:solidFill>
                <a:latin typeface="Inter"/>
                <a:ea typeface="Inter"/>
                <a:cs typeface="Inter"/>
                <a:sym typeface="Inter"/>
              </a:rPr>
              <a:t>Unit 2: Exploration &amp; Colonization</a:t>
            </a:r>
            <a:endParaRPr sz="800"/>
          </a:p>
        </p:txBody>
      </p:sp>
      <p:sp>
        <p:nvSpPr>
          <p:cNvPr id="181" name="Google Shape;181;p26"/>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82" name="Google Shape;182;p26"/>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83" name="Google Shape;183;p26"/>
          <p:cNvCxnSpPr/>
          <p:nvPr/>
        </p:nvCxnSpPr>
        <p:spPr>
          <a:xfrm rot="10800000">
            <a:off x="653933" y="7531"/>
            <a:ext cx="0" cy="2885400"/>
          </a:xfrm>
          <a:prstGeom prst="straightConnector1">
            <a:avLst/>
          </a:prstGeom>
          <a:noFill/>
          <a:ln cap="flat" cmpd="sng" w="114300">
            <a:solidFill>
              <a:srgbClr val="000000"/>
            </a:solidFill>
            <a:prstDash val="solid"/>
            <a:round/>
            <a:headEnd len="sm" w="sm" type="none"/>
            <a:tailEnd len="sm" w="sm" type="none"/>
          </a:ln>
        </p:spPr>
      </p:cxnSp>
      <p:cxnSp>
        <p:nvCxnSpPr>
          <p:cNvPr id="184" name="Google Shape;184;p26"/>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35"/>
          <p:cNvSpPr txBox="1"/>
          <p:nvPr/>
        </p:nvSpPr>
        <p:spPr>
          <a:xfrm>
            <a:off x="609075" y="1676775"/>
            <a:ext cx="16970100" cy="72651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2700">
                <a:solidFill>
                  <a:schemeClr val="dk1"/>
                </a:solidFill>
                <a:latin typeface="Inter"/>
                <a:ea typeface="Inter"/>
                <a:cs typeface="Inter"/>
                <a:sym typeface="Inter"/>
              </a:rPr>
              <a:t>“The earliest Native peoples, who lived alongside the game on which they depended, used these waterways, too. By the </a:t>
            </a:r>
            <a:r>
              <a:rPr i="1" lang="en-US" sz="2700">
                <a:solidFill>
                  <a:schemeClr val="dk1"/>
                </a:solidFill>
                <a:latin typeface="Inter"/>
                <a:ea typeface="Inter"/>
                <a:cs typeface="Inter"/>
                <a:sym typeface="Inter"/>
              </a:rPr>
              <a:t>beginning</a:t>
            </a:r>
            <a:r>
              <a:rPr i="1" lang="en-US" sz="2700">
                <a:solidFill>
                  <a:schemeClr val="dk1"/>
                </a:solidFill>
                <a:latin typeface="Inter"/>
                <a:ea typeface="Inter"/>
                <a:cs typeface="Inter"/>
                <a:sym typeface="Inter"/>
              </a:rPr>
              <a:t> of the Woodland period in 500 BCE there was a vast cultural and technological network that followed the water, spreading knowledge along with the cultures that it carried. The use of the bow and arrow, pottery, plant domestication, architecture, and burial practices flowed from the Gulf of Mexico all the way up to north of Lake Ontario and back again… In the Middle Woodland period, what is known as the Hopewell Culture (also called the Hopewell complex or Hopewell exchange network) arose… The villages could reach significant size and were surrounded by mounds of all shapes and sizes that were one of the hallmarks of the culture…</a:t>
            </a:r>
            <a:endParaRPr i="1" sz="27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i="1" lang="en-US" sz="2700">
                <a:solidFill>
                  <a:schemeClr val="dk1"/>
                </a:solidFill>
                <a:latin typeface="Inter"/>
                <a:ea typeface="Inter"/>
                <a:cs typeface="Inter"/>
                <a:sym typeface="Inter"/>
              </a:rPr>
              <a:t>Most, but not all, mounds contained burials of staggering richness… The deceased were placed inside the shelter and buried with an abundance of trade goods. In Ohio, some mounds were found to contain thousands of freshwater pearls, mica, tortoise shells, Knife River flight (from North Dakota), and conch (from Mexico). The finds indicate that these communities were both well-off and well-connected…</a:t>
            </a:r>
            <a:endParaRPr i="1" sz="27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i="1" lang="en-US" sz="2700">
                <a:solidFill>
                  <a:schemeClr val="dk1"/>
                </a:solidFill>
                <a:latin typeface="Inter"/>
                <a:ea typeface="Inter"/>
                <a:cs typeface="Inter"/>
                <a:sym typeface="Inter"/>
              </a:rPr>
              <a:t>But around 500 CE, the Hopewell exchange network, along with the large villages and mound building disappeared. So did the artwork. Populations seem to have gone into decline. No one knows why, exactly. Trade and commerce brought goods from all over the continent, but they might also have brought war…”</a:t>
            </a:r>
            <a:endParaRPr i="1" sz="27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i="1"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000">
                <a:solidFill>
                  <a:schemeClr val="dk1"/>
                </a:solidFill>
                <a:latin typeface="Inter"/>
                <a:ea typeface="Inter"/>
                <a:cs typeface="Inter"/>
                <a:sym typeface="Inter"/>
              </a:rPr>
              <a:t>Source: David Treuer, </a:t>
            </a:r>
            <a:r>
              <a:rPr i="1" lang="en-US" sz="2000">
                <a:solidFill>
                  <a:schemeClr val="dk1"/>
                </a:solidFill>
                <a:latin typeface="Inter"/>
                <a:ea typeface="Inter"/>
                <a:cs typeface="Inter"/>
                <a:sym typeface="Inter"/>
              </a:rPr>
              <a:t>The Heartbeat of Wounded Knee: Native America from 1890 to the Present,</a:t>
            </a:r>
            <a:r>
              <a:rPr lang="en-US" sz="2000">
                <a:solidFill>
                  <a:schemeClr val="dk1"/>
                </a:solidFill>
                <a:latin typeface="Inter"/>
                <a:ea typeface="Inter"/>
                <a:cs typeface="Inter"/>
                <a:sym typeface="Inter"/>
              </a:rPr>
              <a:t> 2019.</a:t>
            </a:r>
            <a:endParaRPr sz="2000">
              <a:solidFill>
                <a:schemeClr val="dk1"/>
              </a:solidFill>
              <a:latin typeface="Inter"/>
              <a:ea typeface="Inter"/>
              <a:cs typeface="Inter"/>
              <a:sym typeface="Inter"/>
            </a:endParaRPr>
          </a:p>
        </p:txBody>
      </p:sp>
      <p:sp>
        <p:nvSpPr>
          <p:cNvPr id="381" name="Google Shape;381;p35"/>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2" name="Google Shape;382;p35"/>
          <p:cNvGrpSpPr/>
          <p:nvPr/>
        </p:nvGrpSpPr>
        <p:grpSpPr>
          <a:xfrm>
            <a:off x="-254016" y="9230009"/>
            <a:ext cx="18796043" cy="937448"/>
            <a:chOff x="204" y="0"/>
            <a:chExt cx="25061391" cy="1249931"/>
          </a:xfrm>
        </p:grpSpPr>
        <p:grpSp>
          <p:nvGrpSpPr>
            <p:cNvPr id="383" name="Google Shape;383;p35"/>
            <p:cNvGrpSpPr/>
            <p:nvPr/>
          </p:nvGrpSpPr>
          <p:grpSpPr>
            <a:xfrm rot="5400000">
              <a:off x="12002369" y="-11663474"/>
              <a:ext cx="1249931" cy="24576878"/>
              <a:chOff x="0" y="-38100"/>
              <a:chExt cx="246900" cy="4854692"/>
            </a:xfrm>
          </p:grpSpPr>
          <p:sp>
            <p:nvSpPr>
              <p:cNvPr id="384" name="Google Shape;384;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5" name="Google Shape;385;p3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6" name="Google Shape;386;p3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87" name="Google Shape;387;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8" name="Google Shape;388;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89" name="Google Shape;389;p35"/>
          <p:cNvGrpSpPr/>
          <p:nvPr/>
        </p:nvGrpSpPr>
        <p:grpSpPr>
          <a:xfrm>
            <a:off x="15859155" y="-98041"/>
            <a:ext cx="1562625" cy="1771271"/>
            <a:chOff x="0" y="-130721"/>
            <a:chExt cx="2083500" cy="2361695"/>
          </a:xfrm>
        </p:grpSpPr>
        <p:grpSp>
          <p:nvGrpSpPr>
            <p:cNvPr id="390" name="Google Shape;390;p35"/>
            <p:cNvGrpSpPr/>
            <p:nvPr/>
          </p:nvGrpSpPr>
          <p:grpSpPr>
            <a:xfrm>
              <a:off x="75599" y="-130721"/>
              <a:ext cx="1932614" cy="2361695"/>
              <a:chOff x="0" y="-47625"/>
              <a:chExt cx="704100" cy="860425"/>
            </a:xfrm>
          </p:grpSpPr>
          <p:sp>
            <p:nvSpPr>
              <p:cNvPr id="391" name="Google Shape;391;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3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3" name="Google Shape;393;p3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9</a:t>
              </a:r>
              <a:endParaRPr>
                <a:solidFill>
                  <a:schemeClr val="lt1"/>
                </a:solidFill>
              </a:endParaRPr>
            </a:p>
          </p:txBody>
        </p:sp>
      </p:grpSp>
      <p:sp>
        <p:nvSpPr>
          <p:cNvPr id="394" name="Google Shape;394;p3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36"/>
          <p:cNvSpPr txBox="1"/>
          <p:nvPr/>
        </p:nvSpPr>
        <p:spPr>
          <a:xfrm>
            <a:off x="609075" y="1676775"/>
            <a:ext cx="16970100" cy="72651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2700">
                <a:solidFill>
                  <a:schemeClr val="dk1"/>
                </a:solidFill>
                <a:latin typeface="Inter"/>
                <a:ea typeface="Inter"/>
                <a:cs typeface="Inter"/>
                <a:sym typeface="Inter"/>
              </a:rPr>
              <a:t>“The </a:t>
            </a:r>
            <a:r>
              <a:rPr i="1" lang="en-US" sz="2700">
                <a:solidFill>
                  <a:schemeClr val="dk1"/>
                </a:solidFill>
                <a:highlight>
                  <a:srgbClr val="E95C3D"/>
                </a:highlight>
                <a:latin typeface="Inter"/>
                <a:ea typeface="Inter"/>
                <a:cs typeface="Inter"/>
                <a:sym typeface="Inter"/>
              </a:rPr>
              <a:t>earliest Native peoples</a:t>
            </a:r>
            <a:r>
              <a:rPr i="1" lang="en-US" sz="2700">
                <a:solidFill>
                  <a:schemeClr val="dk1"/>
                </a:solidFill>
                <a:latin typeface="Inter"/>
                <a:ea typeface="Inter"/>
                <a:cs typeface="Inter"/>
                <a:sym typeface="Inter"/>
              </a:rPr>
              <a:t>, who lived alongside the game on which they depended, used these waterways, too. By the beginning of the Woodland period in 500 BCE there was a </a:t>
            </a:r>
            <a:r>
              <a:rPr i="1" lang="en-US" sz="2700">
                <a:solidFill>
                  <a:schemeClr val="dk1"/>
                </a:solidFill>
                <a:highlight>
                  <a:srgbClr val="E95C3D"/>
                </a:highlight>
                <a:latin typeface="Inter"/>
                <a:ea typeface="Inter"/>
                <a:cs typeface="Inter"/>
                <a:sym typeface="Inter"/>
              </a:rPr>
              <a:t>vast cultural and technological network that followed the water, spreading knowledge along with the cultures </a:t>
            </a:r>
            <a:r>
              <a:rPr i="1" lang="en-US" sz="2700">
                <a:solidFill>
                  <a:schemeClr val="dk1"/>
                </a:solidFill>
                <a:latin typeface="Inter"/>
                <a:ea typeface="Inter"/>
                <a:cs typeface="Inter"/>
                <a:sym typeface="Inter"/>
              </a:rPr>
              <a:t>that it carried. The use of the bow and arrow, pottery, plant domestication, architecture, and burial practices flowed from the </a:t>
            </a:r>
            <a:r>
              <a:rPr i="1" lang="en-US" sz="2700">
                <a:solidFill>
                  <a:schemeClr val="dk1"/>
                </a:solidFill>
                <a:highlight>
                  <a:srgbClr val="E95C3D"/>
                </a:highlight>
                <a:latin typeface="Inter"/>
                <a:ea typeface="Inter"/>
                <a:cs typeface="Inter"/>
                <a:sym typeface="Inter"/>
              </a:rPr>
              <a:t>Gulf of Mexico all the way up to north of Lake Ontario</a:t>
            </a:r>
            <a:r>
              <a:rPr i="1" lang="en-US" sz="2700">
                <a:solidFill>
                  <a:schemeClr val="dk1"/>
                </a:solidFill>
                <a:latin typeface="Inter"/>
                <a:ea typeface="Inter"/>
                <a:cs typeface="Inter"/>
                <a:sym typeface="Inter"/>
              </a:rPr>
              <a:t> and back again… In the Middle Woodland period, what is known as the Hopewell Culture (also called the Hopewell complex or Hopewell exchange network) arose… The </a:t>
            </a:r>
            <a:r>
              <a:rPr i="1" lang="en-US" sz="2700">
                <a:solidFill>
                  <a:schemeClr val="dk1"/>
                </a:solidFill>
                <a:highlight>
                  <a:srgbClr val="E95C3D"/>
                </a:highlight>
                <a:latin typeface="Inter"/>
                <a:ea typeface="Inter"/>
                <a:cs typeface="Inter"/>
                <a:sym typeface="Inter"/>
              </a:rPr>
              <a:t>villages could reach significant size</a:t>
            </a:r>
            <a:r>
              <a:rPr i="1" lang="en-US" sz="2700">
                <a:solidFill>
                  <a:schemeClr val="dk1"/>
                </a:solidFill>
                <a:latin typeface="Inter"/>
                <a:ea typeface="Inter"/>
                <a:cs typeface="Inter"/>
                <a:sym typeface="Inter"/>
              </a:rPr>
              <a:t> and were surrounded by mounds of all shapes and sizes that were one of the hallmarks of the culture…</a:t>
            </a:r>
            <a:endParaRPr i="1" sz="27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i="1" lang="en-US" sz="2700">
                <a:solidFill>
                  <a:schemeClr val="dk1"/>
                </a:solidFill>
                <a:latin typeface="Inter"/>
                <a:ea typeface="Inter"/>
                <a:cs typeface="Inter"/>
                <a:sym typeface="Inter"/>
              </a:rPr>
              <a:t>Most, but not all, mounds contained burials of </a:t>
            </a:r>
            <a:r>
              <a:rPr i="1" lang="en-US" sz="2700">
                <a:solidFill>
                  <a:schemeClr val="dk1"/>
                </a:solidFill>
                <a:highlight>
                  <a:srgbClr val="E95C3D"/>
                </a:highlight>
                <a:latin typeface="Inter"/>
                <a:ea typeface="Inter"/>
                <a:cs typeface="Inter"/>
                <a:sym typeface="Inter"/>
              </a:rPr>
              <a:t>staggering richness</a:t>
            </a:r>
            <a:r>
              <a:rPr i="1" lang="en-US" sz="2700">
                <a:solidFill>
                  <a:schemeClr val="dk1"/>
                </a:solidFill>
                <a:latin typeface="Inter"/>
                <a:ea typeface="Inter"/>
                <a:cs typeface="Inter"/>
                <a:sym typeface="Inter"/>
              </a:rPr>
              <a:t>… The deceased were placed inside the shelter and buried with an abundance of trade goods. In Ohio, some mounds were found to contain thousands of freshwater pearls, mica, tortoise shells, Knife River flight (from North Dakota), and conch (from Mexico). The finds indicate that </a:t>
            </a:r>
            <a:r>
              <a:rPr i="1" lang="en-US" sz="2700">
                <a:solidFill>
                  <a:schemeClr val="dk1"/>
                </a:solidFill>
                <a:highlight>
                  <a:srgbClr val="E95C3D"/>
                </a:highlight>
                <a:latin typeface="Inter"/>
                <a:ea typeface="Inter"/>
                <a:cs typeface="Inter"/>
                <a:sym typeface="Inter"/>
              </a:rPr>
              <a:t>these communities were both well-off and well-connected</a:t>
            </a:r>
            <a:r>
              <a:rPr i="1" lang="en-US" sz="2700">
                <a:solidFill>
                  <a:schemeClr val="dk1"/>
                </a:solidFill>
                <a:latin typeface="Inter"/>
                <a:ea typeface="Inter"/>
                <a:cs typeface="Inter"/>
                <a:sym typeface="Inter"/>
              </a:rPr>
              <a:t>…</a:t>
            </a:r>
            <a:endParaRPr i="1" sz="27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i="1" lang="en-US" sz="2700">
                <a:solidFill>
                  <a:schemeClr val="dk1"/>
                </a:solidFill>
                <a:latin typeface="Inter"/>
                <a:ea typeface="Inter"/>
                <a:cs typeface="Inter"/>
                <a:sym typeface="Inter"/>
              </a:rPr>
              <a:t>But around 500 CE, the Hopewell exchange network, along with the large villages and mound building disappeared. So did the artwork. Populations seem to have gone into decline. No one knows why, exactly. Trade and commerce brought goods from all over the continent, but they might also have brought war…”</a:t>
            </a:r>
            <a:endParaRPr i="1" sz="27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i="1"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000">
                <a:solidFill>
                  <a:schemeClr val="dk1"/>
                </a:solidFill>
                <a:latin typeface="Inter"/>
                <a:ea typeface="Inter"/>
                <a:cs typeface="Inter"/>
                <a:sym typeface="Inter"/>
              </a:rPr>
              <a:t>Source: David Treuer, </a:t>
            </a:r>
            <a:r>
              <a:rPr i="1" lang="en-US" sz="2000">
                <a:solidFill>
                  <a:schemeClr val="dk1"/>
                </a:solidFill>
                <a:latin typeface="Inter"/>
                <a:ea typeface="Inter"/>
                <a:cs typeface="Inter"/>
                <a:sym typeface="Inter"/>
              </a:rPr>
              <a:t>The Heartbeat of Wounded Knee: Native America from 1890 to the Present,</a:t>
            </a:r>
            <a:r>
              <a:rPr lang="en-US" sz="2000">
                <a:solidFill>
                  <a:schemeClr val="dk1"/>
                </a:solidFill>
                <a:latin typeface="Inter"/>
                <a:ea typeface="Inter"/>
                <a:cs typeface="Inter"/>
                <a:sym typeface="Inter"/>
              </a:rPr>
              <a:t> 2019.</a:t>
            </a:r>
            <a:endParaRPr sz="2000">
              <a:solidFill>
                <a:schemeClr val="dk1"/>
              </a:solidFill>
              <a:latin typeface="Inter"/>
              <a:ea typeface="Inter"/>
              <a:cs typeface="Inter"/>
              <a:sym typeface="Inter"/>
            </a:endParaRPr>
          </a:p>
        </p:txBody>
      </p:sp>
      <p:sp>
        <p:nvSpPr>
          <p:cNvPr id="400" name="Google Shape;400;p3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01" name="Google Shape;401;p36"/>
          <p:cNvGrpSpPr/>
          <p:nvPr/>
        </p:nvGrpSpPr>
        <p:grpSpPr>
          <a:xfrm>
            <a:off x="-254016" y="9230009"/>
            <a:ext cx="18796043" cy="937448"/>
            <a:chOff x="204" y="0"/>
            <a:chExt cx="25061391" cy="1249931"/>
          </a:xfrm>
        </p:grpSpPr>
        <p:grpSp>
          <p:nvGrpSpPr>
            <p:cNvPr id="402" name="Google Shape;402;p36"/>
            <p:cNvGrpSpPr/>
            <p:nvPr/>
          </p:nvGrpSpPr>
          <p:grpSpPr>
            <a:xfrm rot="5400000">
              <a:off x="12002369" y="-11663474"/>
              <a:ext cx="1249931" cy="24576878"/>
              <a:chOff x="0" y="-38100"/>
              <a:chExt cx="246900" cy="4854692"/>
            </a:xfrm>
          </p:grpSpPr>
          <p:sp>
            <p:nvSpPr>
              <p:cNvPr id="403" name="Google Shape;403;p3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4" name="Google Shape;404;p3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5" name="Google Shape;405;p3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06" name="Google Shape;406;p3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7" name="Google Shape;407;p3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08" name="Google Shape;408;p36"/>
          <p:cNvGrpSpPr/>
          <p:nvPr/>
        </p:nvGrpSpPr>
        <p:grpSpPr>
          <a:xfrm>
            <a:off x="15859155" y="-98041"/>
            <a:ext cx="1562625" cy="1771271"/>
            <a:chOff x="0" y="-130721"/>
            <a:chExt cx="2083500" cy="2361695"/>
          </a:xfrm>
        </p:grpSpPr>
        <p:grpSp>
          <p:nvGrpSpPr>
            <p:cNvPr id="409" name="Google Shape;409;p36"/>
            <p:cNvGrpSpPr/>
            <p:nvPr/>
          </p:nvGrpSpPr>
          <p:grpSpPr>
            <a:xfrm>
              <a:off x="75599" y="-130721"/>
              <a:ext cx="1932614" cy="2361695"/>
              <a:chOff x="0" y="-47625"/>
              <a:chExt cx="704100" cy="860425"/>
            </a:xfrm>
          </p:grpSpPr>
          <p:sp>
            <p:nvSpPr>
              <p:cNvPr id="410" name="Google Shape;410;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3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2" name="Google Shape;412;p3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10</a:t>
              </a:r>
              <a:endParaRPr>
                <a:solidFill>
                  <a:schemeClr val="lt1"/>
                </a:solidFill>
              </a:endParaRPr>
            </a:p>
          </p:txBody>
        </p:sp>
      </p:grpSp>
      <p:sp>
        <p:nvSpPr>
          <p:cNvPr id="413" name="Google Shape;413;p3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14" name="Google Shape;414;p36"/>
          <p:cNvSpPr txBox="1"/>
          <p:nvPr/>
        </p:nvSpPr>
        <p:spPr>
          <a:xfrm>
            <a:off x="5254950" y="401725"/>
            <a:ext cx="9155700" cy="93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900">
                <a:solidFill>
                  <a:schemeClr val="dk1"/>
                </a:solidFill>
                <a:latin typeface="Halant"/>
                <a:ea typeface="Halant"/>
                <a:cs typeface="Halant"/>
                <a:sym typeface="Halant"/>
              </a:rPr>
              <a:t>PHRASES THAT INFER SIGNIFICANCE</a:t>
            </a:r>
            <a:endParaRPr b="1" sz="3900">
              <a:solidFill>
                <a:schemeClr val="dk1"/>
              </a:solidFill>
              <a:latin typeface="Halant"/>
              <a:ea typeface="Halant"/>
              <a:cs typeface="Halant"/>
              <a:sym typeface="Halan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37"/>
          <p:cNvSpPr txBox="1"/>
          <p:nvPr/>
        </p:nvSpPr>
        <p:spPr>
          <a:xfrm>
            <a:off x="1028700" y="114300"/>
            <a:ext cx="16230600" cy="6540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SIGNIFICANCE</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SHOWDOWN</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V.</a:t>
            </a:r>
            <a:endParaRPr b="1" sz="8499">
              <a:solidFill>
                <a:srgbClr val="231F20"/>
              </a:solidFill>
              <a:latin typeface="Halant"/>
              <a:ea typeface="Halant"/>
              <a:cs typeface="Halant"/>
              <a:sym typeface="Halant"/>
            </a:endParaRPr>
          </a:p>
        </p:txBody>
      </p:sp>
      <p:grpSp>
        <p:nvGrpSpPr>
          <p:cNvPr id="420" name="Google Shape;420;p37"/>
          <p:cNvGrpSpPr/>
          <p:nvPr/>
        </p:nvGrpSpPr>
        <p:grpSpPr>
          <a:xfrm>
            <a:off x="1357600" y="2403374"/>
            <a:ext cx="5249802" cy="4451703"/>
            <a:chOff x="0" y="-38100"/>
            <a:chExt cx="1939200" cy="1202513"/>
          </a:xfrm>
        </p:grpSpPr>
        <p:sp>
          <p:nvSpPr>
            <p:cNvPr id="421" name="Google Shape;421;p37"/>
            <p:cNvSpPr/>
            <p:nvPr/>
          </p:nvSpPr>
          <p:spPr>
            <a:xfrm>
              <a:off x="0" y="0"/>
              <a:ext cx="1939142" cy="1164413"/>
            </a:xfrm>
            <a:custGeom>
              <a:rect b="b" l="l" r="r" t="t"/>
              <a:pathLst>
                <a:path extrusionOk="0" h="1164413" w="1939142">
                  <a:moveTo>
                    <a:pt x="53627" y="0"/>
                  </a:moveTo>
                  <a:lnTo>
                    <a:pt x="1885515" y="0"/>
                  </a:lnTo>
                  <a:cubicBezTo>
                    <a:pt x="1915133" y="0"/>
                    <a:pt x="1939142" y="24010"/>
                    <a:pt x="1939142" y="53627"/>
                  </a:cubicBezTo>
                  <a:lnTo>
                    <a:pt x="1939142" y="1110786"/>
                  </a:lnTo>
                  <a:cubicBezTo>
                    <a:pt x="1939142" y="1140403"/>
                    <a:pt x="1915133" y="1164413"/>
                    <a:pt x="1885515" y="1164413"/>
                  </a:cubicBezTo>
                  <a:lnTo>
                    <a:pt x="53627" y="1164413"/>
                  </a:lnTo>
                  <a:cubicBezTo>
                    <a:pt x="39404" y="1164413"/>
                    <a:pt x="25764" y="1158763"/>
                    <a:pt x="15707" y="1148706"/>
                  </a:cubicBezTo>
                  <a:cubicBezTo>
                    <a:pt x="5650" y="1138649"/>
                    <a:pt x="0" y="1125009"/>
                    <a:pt x="0" y="1110786"/>
                  </a:cubicBezTo>
                  <a:lnTo>
                    <a:pt x="0" y="53627"/>
                  </a:lnTo>
                  <a:cubicBezTo>
                    <a:pt x="0" y="39404"/>
                    <a:pt x="5650" y="25764"/>
                    <a:pt x="15707" y="15707"/>
                  </a:cubicBezTo>
                  <a:cubicBezTo>
                    <a:pt x="25764" y="5650"/>
                    <a:pt x="39404" y="0"/>
                    <a:pt x="53627" y="0"/>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37"/>
            <p:cNvSpPr txBox="1"/>
            <p:nvPr/>
          </p:nvSpPr>
          <p:spPr>
            <a:xfrm>
              <a:off x="0" y="-38100"/>
              <a:ext cx="1939200" cy="1202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3" name="Google Shape;423;p37"/>
          <p:cNvSpPr txBox="1"/>
          <p:nvPr/>
        </p:nvSpPr>
        <p:spPr>
          <a:xfrm>
            <a:off x="1625710" y="2651839"/>
            <a:ext cx="4754100" cy="1231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3999">
                <a:solidFill>
                  <a:srgbClr val="FFFFFF"/>
                </a:solidFill>
                <a:latin typeface="Halant"/>
                <a:ea typeface="Halant"/>
                <a:cs typeface="Halant"/>
                <a:sym typeface="Halant"/>
              </a:rPr>
              <a:t>INKAN TRADE NETWORK</a:t>
            </a:r>
            <a:endParaRPr/>
          </a:p>
        </p:txBody>
      </p:sp>
      <p:sp>
        <p:nvSpPr>
          <p:cNvPr id="424" name="Google Shape;424;p37"/>
          <p:cNvSpPr/>
          <p:nvPr/>
        </p:nvSpPr>
        <p:spPr>
          <a:xfrm>
            <a:off x="13417488" y="6644977"/>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25" name="Google Shape;425;p37"/>
          <p:cNvGrpSpPr/>
          <p:nvPr/>
        </p:nvGrpSpPr>
        <p:grpSpPr>
          <a:xfrm>
            <a:off x="15859155" y="-98041"/>
            <a:ext cx="1562625" cy="1771271"/>
            <a:chOff x="0" y="-130721"/>
            <a:chExt cx="2083500" cy="2361695"/>
          </a:xfrm>
        </p:grpSpPr>
        <p:grpSp>
          <p:nvGrpSpPr>
            <p:cNvPr id="426" name="Google Shape;426;p37"/>
            <p:cNvGrpSpPr/>
            <p:nvPr/>
          </p:nvGrpSpPr>
          <p:grpSpPr>
            <a:xfrm>
              <a:off x="75599" y="-130721"/>
              <a:ext cx="1932614" cy="2361695"/>
              <a:chOff x="0" y="-47625"/>
              <a:chExt cx="704100" cy="860425"/>
            </a:xfrm>
          </p:grpSpPr>
          <p:sp>
            <p:nvSpPr>
              <p:cNvPr id="427" name="Google Shape;427;p3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3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9" name="Google Shape;429;p3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11</a:t>
              </a:r>
              <a:endParaRPr>
                <a:solidFill>
                  <a:schemeClr val="lt1"/>
                </a:solidFill>
              </a:endParaRPr>
            </a:p>
          </p:txBody>
        </p:sp>
      </p:grpSp>
      <p:sp>
        <p:nvSpPr>
          <p:cNvPr id="430" name="Google Shape;430;p37"/>
          <p:cNvSpPr/>
          <p:nvPr/>
        </p:nvSpPr>
        <p:spPr>
          <a:xfrm>
            <a:off x="-224313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31" name="Google Shape;431;p37"/>
          <p:cNvGrpSpPr/>
          <p:nvPr/>
        </p:nvGrpSpPr>
        <p:grpSpPr>
          <a:xfrm>
            <a:off x="-254016" y="9230009"/>
            <a:ext cx="18796043" cy="937448"/>
            <a:chOff x="204" y="0"/>
            <a:chExt cx="25061391" cy="1249931"/>
          </a:xfrm>
        </p:grpSpPr>
        <p:grpSp>
          <p:nvGrpSpPr>
            <p:cNvPr id="432" name="Google Shape;432;p37"/>
            <p:cNvGrpSpPr/>
            <p:nvPr/>
          </p:nvGrpSpPr>
          <p:grpSpPr>
            <a:xfrm rot="5400000">
              <a:off x="12002369" y="-11663474"/>
              <a:ext cx="1249931" cy="24576878"/>
              <a:chOff x="0" y="-38100"/>
              <a:chExt cx="246900" cy="4854692"/>
            </a:xfrm>
          </p:grpSpPr>
          <p:sp>
            <p:nvSpPr>
              <p:cNvPr id="433" name="Google Shape;433;p3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34" name="Google Shape;434;p3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5" name="Google Shape;435;p3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36" name="Google Shape;436;p3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37" name="Google Shape;437;p3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38" name="Google Shape;438;p37"/>
          <p:cNvGrpSpPr/>
          <p:nvPr/>
        </p:nvGrpSpPr>
        <p:grpSpPr>
          <a:xfrm>
            <a:off x="11752337" y="2403375"/>
            <a:ext cx="5249802" cy="4451703"/>
            <a:chOff x="0" y="-38100"/>
            <a:chExt cx="1939200" cy="1202513"/>
          </a:xfrm>
        </p:grpSpPr>
        <p:sp>
          <p:nvSpPr>
            <p:cNvPr id="439" name="Google Shape;439;p37"/>
            <p:cNvSpPr/>
            <p:nvPr/>
          </p:nvSpPr>
          <p:spPr>
            <a:xfrm>
              <a:off x="0" y="0"/>
              <a:ext cx="1939142" cy="1164413"/>
            </a:xfrm>
            <a:custGeom>
              <a:rect b="b" l="l" r="r" t="t"/>
              <a:pathLst>
                <a:path extrusionOk="0" h="1164413" w="1939142">
                  <a:moveTo>
                    <a:pt x="53627" y="0"/>
                  </a:moveTo>
                  <a:lnTo>
                    <a:pt x="1885515" y="0"/>
                  </a:lnTo>
                  <a:cubicBezTo>
                    <a:pt x="1915133" y="0"/>
                    <a:pt x="1939142" y="24010"/>
                    <a:pt x="1939142" y="53627"/>
                  </a:cubicBezTo>
                  <a:lnTo>
                    <a:pt x="1939142" y="1110786"/>
                  </a:lnTo>
                  <a:cubicBezTo>
                    <a:pt x="1939142" y="1140403"/>
                    <a:pt x="1915133" y="1164413"/>
                    <a:pt x="1885515" y="1164413"/>
                  </a:cubicBezTo>
                  <a:lnTo>
                    <a:pt x="53627" y="1164413"/>
                  </a:lnTo>
                  <a:cubicBezTo>
                    <a:pt x="39404" y="1164413"/>
                    <a:pt x="25764" y="1158763"/>
                    <a:pt x="15707" y="1148706"/>
                  </a:cubicBezTo>
                  <a:cubicBezTo>
                    <a:pt x="5650" y="1138649"/>
                    <a:pt x="0" y="1125009"/>
                    <a:pt x="0" y="1110786"/>
                  </a:cubicBezTo>
                  <a:lnTo>
                    <a:pt x="0" y="53627"/>
                  </a:lnTo>
                  <a:cubicBezTo>
                    <a:pt x="0" y="39404"/>
                    <a:pt x="5650" y="25764"/>
                    <a:pt x="15707" y="15707"/>
                  </a:cubicBezTo>
                  <a:cubicBezTo>
                    <a:pt x="25764" y="5650"/>
                    <a:pt x="39404" y="0"/>
                    <a:pt x="53627" y="0"/>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37"/>
            <p:cNvSpPr txBox="1"/>
            <p:nvPr/>
          </p:nvSpPr>
          <p:spPr>
            <a:xfrm>
              <a:off x="0" y="-38100"/>
              <a:ext cx="1939200" cy="1202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1" name="Google Shape;441;p37"/>
          <p:cNvSpPr txBox="1"/>
          <p:nvPr/>
        </p:nvSpPr>
        <p:spPr>
          <a:xfrm>
            <a:off x="12020447" y="2651839"/>
            <a:ext cx="4754100" cy="1231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3999">
                <a:solidFill>
                  <a:srgbClr val="FFFFFF"/>
                </a:solidFill>
                <a:latin typeface="Halant"/>
                <a:ea typeface="Halant"/>
                <a:cs typeface="Halant"/>
                <a:sym typeface="Halant"/>
              </a:rPr>
              <a:t>MISSISSIPPIAN</a:t>
            </a:r>
            <a:r>
              <a:rPr b="1" lang="en-US" sz="3999">
                <a:solidFill>
                  <a:srgbClr val="FFFFFF"/>
                </a:solidFill>
                <a:latin typeface="Halant"/>
                <a:ea typeface="Halant"/>
                <a:cs typeface="Halant"/>
                <a:sym typeface="Halant"/>
              </a:rPr>
              <a:t> TRADE NETWORK</a:t>
            </a:r>
            <a:endParaRPr/>
          </a:p>
        </p:txBody>
      </p:sp>
      <p:pic>
        <p:nvPicPr>
          <p:cNvPr id="442" name="Google Shape;442;p37"/>
          <p:cNvPicPr preferRelativeResize="0"/>
          <p:nvPr/>
        </p:nvPicPr>
        <p:blipFill>
          <a:blip r:embed="rId4">
            <a:alphaModFix/>
          </a:blip>
          <a:stretch>
            <a:fillRect/>
          </a:stretch>
        </p:blipFill>
        <p:spPr>
          <a:xfrm>
            <a:off x="2981526" y="3913398"/>
            <a:ext cx="2001950" cy="2826551"/>
          </a:xfrm>
          <a:prstGeom prst="rect">
            <a:avLst/>
          </a:prstGeom>
          <a:noFill/>
          <a:ln>
            <a:noFill/>
          </a:ln>
        </p:spPr>
      </p:pic>
      <p:pic>
        <p:nvPicPr>
          <p:cNvPr id="443" name="Google Shape;443;p37"/>
          <p:cNvPicPr preferRelativeResize="0"/>
          <p:nvPr/>
        </p:nvPicPr>
        <p:blipFill rotWithShape="1">
          <a:blip r:embed="rId5">
            <a:alphaModFix/>
          </a:blip>
          <a:srcRect b="0" l="7071" r="0" t="0"/>
          <a:stretch/>
        </p:blipFill>
        <p:spPr>
          <a:xfrm>
            <a:off x="12862577" y="3912100"/>
            <a:ext cx="3029322" cy="2732875"/>
          </a:xfrm>
          <a:prstGeom prst="rect">
            <a:avLst/>
          </a:prstGeom>
          <a:noFill/>
          <a:ln>
            <a:noFill/>
          </a:ln>
        </p:spPr>
      </p:pic>
      <p:cxnSp>
        <p:nvCxnSpPr>
          <p:cNvPr id="444" name="Google Shape;444;p37"/>
          <p:cNvCxnSpPr/>
          <p:nvPr/>
        </p:nvCxnSpPr>
        <p:spPr>
          <a:xfrm>
            <a:off x="1457625" y="7439600"/>
            <a:ext cx="15478200" cy="0"/>
          </a:xfrm>
          <a:prstGeom prst="straightConnector1">
            <a:avLst/>
          </a:prstGeom>
          <a:noFill/>
          <a:ln cap="flat" cmpd="sng" w="114300">
            <a:solidFill>
              <a:schemeClr val="dk1"/>
            </a:solidFill>
            <a:prstDash val="solid"/>
            <a:round/>
            <a:headEnd len="med" w="med" type="diamond"/>
            <a:tailEnd len="med" w="med" type="diamond"/>
          </a:ln>
        </p:spPr>
      </p:cxnSp>
      <p:sp>
        <p:nvSpPr>
          <p:cNvPr id="445" name="Google Shape;445;p37"/>
          <p:cNvSpPr txBox="1"/>
          <p:nvPr/>
        </p:nvSpPr>
        <p:spPr>
          <a:xfrm>
            <a:off x="248875" y="7773850"/>
            <a:ext cx="14036700" cy="134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800">
                <a:solidFill>
                  <a:schemeClr val="dk1"/>
                </a:solidFill>
                <a:latin typeface="Inter"/>
                <a:ea typeface="Inter"/>
                <a:cs typeface="Inter"/>
                <a:sym typeface="Inter"/>
              </a:rPr>
              <a:t>Determine which trade network was more significant. Have your reasoning ready! Line up along the line in the classroom that corresponds with how strongly you think the culture was more significant.</a:t>
            </a:r>
            <a:endParaRPr sz="2800">
              <a:solidFill>
                <a:schemeClr val="dk1"/>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grpSp>
        <p:nvGrpSpPr>
          <p:cNvPr id="450" name="Google Shape;450;p38"/>
          <p:cNvGrpSpPr/>
          <p:nvPr/>
        </p:nvGrpSpPr>
        <p:grpSpPr>
          <a:xfrm>
            <a:off x="15859155" y="-98041"/>
            <a:ext cx="1562625" cy="1771271"/>
            <a:chOff x="0" y="-130721"/>
            <a:chExt cx="2083500" cy="2361695"/>
          </a:xfrm>
        </p:grpSpPr>
        <p:grpSp>
          <p:nvGrpSpPr>
            <p:cNvPr id="451" name="Google Shape;451;p38"/>
            <p:cNvGrpSpPr/>
            <p:nvPr/>
          </p:nvGrpSpPr>
          <p:grpSpPr>
            <a:xfrm>
              <a:off x="75599" y="-130721"/>
              <a:ext cx="1932614" cy="2361695"/>
              <a:chOff x="0" y="-47625"/>
              <a:chExt cx="704100" cy="860425"/>
            </a:xfrm>
          </p:grpSpPr>
          <p:sp>
            <p:nvSpPr>
              <p:cNvPr id="452" name="Google Shape;452;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3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54" name="Google Shape;454;p3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12</a:t>
              </a:r>
              <a:endParaRPr>
                <a:solidFill>
                  <a:schemeClr val="lt1"/>
                </a:solidFill>
              </a:endParaRPr>
            </a:p>
          </p:txBody>
        </p:sp>
      </p:grpSp>
      <p:sp>
        <p:nvSpPr>
          <p:cNvPr id="455" name="Google Shape;455;p38"/>
          <p:cNvSpPr/>
          <p:nvPr/>
        </p:nvSpPr>
        <p:spPr>
          <a:xfrm>
            <a:off x="-164890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56" name="Google Shape;456;p38"/>
          <p:cNvGrpSpPr/>
          <p:nvPr/>
        </p:nvGrpSpPr>
        <p:grpSpPr>
          <a:xfrm>
            <a:off x="-254016" y="9230009"/>
            <a:ext cx="18796043" cy="937448"/>
            <a:chOff x="204" y="0"/>
            <a:chExt cx="25061391" cy="1249931"/>
          </a:xfrm>
        </p:grpSpPr>
        <p:grpSp>
          <p:nvGrpSpPr>
            <p:cNvPr id="457" name="Google Shape;457;p38"/>
            <p:cNvGrpSpPr/>
            <p:nvPr/>
          </p:nvGrpSpPr>
          <p:grpSpPr>
            <a:xfrm rot="5400000">
              <a:off x="12002369" y="-11663474"/>
              <a:ext cx="1249931" cy="24576878"/>
              <a:chOff x="0" y="-38100"/>
              <a:chExt cx="246900" cy="4854692"/>
            </a:xfrm>
          </p:grpSpPr>
          <p:sp>
            <p:nvSpPr>
              <p:cNvPr id="458" name="Google Shape;458;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59" name="Google Shape;459;p3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0" name="Google Shape;460;p3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61" name="Google Shape;461;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62" name="Google Shape;462;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63" name="Google Shape;463;p38"/>
          <p:cNvSpPr txBox="1"/>
          <p:nvPr/>
        </p:nvSpPr>
        <p:spPr>
          <a:xfrm>
            <a:off x="139250" y="289875"/>
            <a:ext cx="17309700" cy="2832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EASTERN HEMISPHERE</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TRADE NETWORKS</a:t>
            </a:r>
            <a:endParaRPr b="1" sz="8499">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t/>
            </a:r>
            <a:endParaRPr/>
          </a:p>
        </p:txBody>
      </p:sp>
      <p:sp>
        <p:nvSpPr>
          <p:cNvPr id="464" name="Google Shape;464;p38"/>
          <p:cNvSpPr txBox="1"/>
          <p:nvPr/>
        </p:nvSpPr>
        <p:spPr>
          <a:xfrm>
            <a:off x="139250" y="2811600"/>
            <a:ext cx="8218500" cy="634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700">
                <a:solidFill>
                  <a:schemeClr val="dk1"/>
                </a:solidFill>
                <a:latin typeface="Inter"/>
                <a:ea typeface="Inter"/>
                <a:cs typeface="Inter"/>
                <a:sym typeface="Inter"/>
              </a:rPr>
              <a:t>Step 1: </a:t>
            </a:r>
            <a:r>
              <a:rPr lang="en-US" sz="2700">
                <a:solidFill>
                  <a:schemeClr val="dk1"/>
                </a:solidFill>
                <a:latin typeface="Inter"/>
                <a:ea typeface="Inter"/>
                <a:cs typeface="Inter"/>
                <a:sym typeface="Inter"/>
              </a:rPr>
              <a:t>Meet with group</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2: </a:t>
            </a:r>
            <a:r>
              <a:rPr lang="en-US" sz="2700">
                <a:solidFill>
                  <a:schemeClr val="dk1"/>
                </a:solidFill>
                <a:latin typeface="Inter"/>
                <a:ea typeface="Inter"/>
                <a:cs typeface="Inter"/>
                <a:sym typeface="Inter"/>
              </a:rPr>
              <a:t>Determine “ways of working”</a:t>
            </a:r>
            <a:endParaRPr sz="2700">
              <a:solidFill>
                <a:schemeClr val="dk1"/>
              </a:solidFill>
              <a:latin typeface="Inter"/>
              <a:ea typeface="Inter"/>
              <a:cs typeface="Inter"/>
              <a:sym typeface="Inter"/>
            </a:endParaRPr>
          </a:p>
          <a:p>
            <a:pPr indent="-400050" lvl="0" marL="457200" rtl="0" algn="l">
              <a:spcBef>
                <a:spcPts val="0"/>
              </a:spcBef>
              <a:spcAft>
                <a:spcPts val="0"/>
              </a:spcAft>
              <a:buClr>
                <a:schemeClr val="dk1"/>
              </a:buClr>
              <a:buSzPts val="2700"/>
              <a:buFont typeface="Inter"/>
              <a:buChar char="-"/>
            </a:pPr>
            <a:r>
              <a:rPr lang="en-US" sz="2700">
                <a:solidFill>
                  <a:schemeClr val="dk1"/>
                </a:solidFill>
                <a:latin typeface="Inter"/>
                <a:ea typeface="Inter"/>
                <a:cs typeface="Inter"/>
                <a:sym typeface="Inter"/>
              </a:rPr>
              <a:t>Will you divide up the sources?</a:t>
            </a:r>
            <a:endParaRPr sz="2700">
              <a:solidFill>
                <a:schemeClr val="dk1"/>
              </a:solidFill>
              <a:latin typeface="Inter"/>
              <a:ea typeface="Inter"/>
              <a:cs typeface="Inter"/>
              <a:sym typeface="Inter"/>
            </a:endParaRPr>
          </a:p>
          <a:p>
            <a:pPr indent="-400050" lvl="0" marL="457200" rtl="0" algn="l">
              <a:spcBef>
                <a:spcPts val="0"/>
              </a:spcBef>
              <a:spcAft>
                <a:spcPts val="0"/>
              </a:spcAft>
              <a:buClr>
                <a:schemeClr val="dk1"/>
              </a:buClr>
              <a:buSzPts val="2700"/>
              <a:buFont typeface="Inter"/>
              <a:buChar char="-"/>
            </a:pPr>
            <a:r>
              <a:rPr lang="en-US" sz="2700">
                <a:solidFill>
                  <a:schemeClr val="dk1"/>
                </a:solidFill>
                <a:latin typeface="Inter"/>
                <a:ea typeface="Inter"/>
                <a:cs typeface="Inter"/>
                <a:sym typeface="Inter"/>
              </a:rPr>
              <a:t>Will you look at them together?</a:t>
            </a:r>
            <a:endParaRPr sz="2700">
              <a:solidFill>
                <a:schemeClr val="dk1"/>
              </a:solidFill>
              <a:latin typeface="Inter"/>
              <a:ea typeface="Inter"/>
              <a:cs typeface="Inter"/>
              <a:sym typeface="Inter"/>
            </a:endParaRPr>
          </a:p>
          <a:p>
            <a:pPr indent="-400050" lvl="0" marL="457200" rtl="0" algn="l">
              <a:spcBef>
                <a:spcPts val="0"/>
              </a:spcBef>
              <a:spcAft>
                <a:spcPts val="0"/>
              </a:spcAft>
              <a:buClr>
                <a:schemeClr val="dk1"/>
              </a:buClr>
              <a:buSzPts val="2700"/>
              <a:buFont typeface="Inter"/>
              <a:buChar char="-"/>
            </a:pPr>
            <a:r>
              <a:rPr lang="en-US" sz="2700">
                <a:solidFill>
                  <a:schemeClr val="dk1"/>
                </a:solidFill>
                <a:latin typeface="Inter"/>
                <a:ea typeface="Inter"/>
                <a:cs typeface="Inter"/>
                <a:sym typeface="Inter"/>
              </a:rPr>
              <a:t>How will you complete the worksheet? </a:t>
            </a:r>
            <a:endParaRPr sz="2700">
              <a:solidFill>
                <a:schemeClr val="dk1"/>
              </a:solidFill>
              <a:latin typeface="Inter"/>
              <a:ea typeface="Inter"/>
              <a:cs typeface="Inter"/>
              <a:sym typeface="Inter"/>
            </a:endParaRPr>
          </a:p>
          <a:p>
            <a:pPr indent="-400050" lvl="0" marL="457200" rtl="0" algn="l">
              <a:spcBef>
                <a:spcPts val="0"/>
              </a:spcBef>
              <a:spcAft>
                <a:spcPts val="0"/>
              </a:spcAft>
              <a:buClr>
                <a:schemeClr val="dk1"/>
              </a:buClr>
              <a:buSzPts val="2700"/>
              <a:buFont typeface="Inter"/>
              <a:buChar char="-"/>
            </a:pPr>
            <a:r>
              <a:rPr lang="en-US" sz="2700">
                <a:solidFill>
                  <a:schemeClr val="dk1"/>
                </a:solidFill>
                <a:latin typeface="Inter"/>
                <a:ea typeface="Inter"/>
                <a:cs typeface="Inter"/>
                <a:sym typeface="Inter"/>
              </a:rPr>
              <a:t>How will you make sure each person understands the information?</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3: </a:t>
            </a:r>
            <a:r>
              <a:rPr lang="en-US" sz="2700">
                <a:solidFill>
                  <a:schemeClr val="dk1"/>
                </a:solidFill>
                <a:latin typeface="Inter"/>
                <a:ea typeface="Inter"/>
                <a:cs typeface="Inter"/>
                <a:sym typeface="Inter"/>
              </a:rPr>
              <a:t>Take notes on the </a:t>
            </a:r>
            <a:r>
              <a:rPr lang="en-US" sz="2700">
                <a:solidFill>
                  <a:schemeClr val="dk1"/>
                </a:solidFill>
                <a:latin typeface="Inter"/>
                <a:ea typeface="Inter"/>
                <a:cs typeface="Inter"/>
                <a:sym typeface="Inter"/>
              </a:rPr>
              <a:t>excerpts, paying attention to phrases that infer significance (</a:t>
            </a:r>
            <a:r>
              <a:rPr lang="en-US" sz="2700">
                <a:solidFill>
                  <a:schemeClr val="dk1"/>
                </a:solidFill>
                <a:latin typeface="Inter"/>
                <a:ea typeface="Inter"/>
                <a:cs typeface="Inter"/>
                <a:sym typeface="Inter"/>
              </a:rPr>
              <a:t>Who, Quantity, Profundity, Durability, &amp; Relevance)</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4: </a:t>
            </a:r>
            <a:r>
              <a:rPr lang="en-US" sz="2700">
                <a:solidFill>
                  <a:schemeClr val="dk1"/>
                </a:solidFill>
                <a:latin typeface="Inter"/>
                <a:ea typeface="Inter"/>
                <a:cs typeface="Inter"/>
                <a:sym typeface="Inter"/>
              </a:rPr>
              <a:t>Complete Historical Significance Graphic Organizer</a:t>
            </a:r>
            <a:endParaRPr sz="2700">
              <a:solidFill>
                <a:schemeClr val="dk1"/>
              </a:solidFill>
              <a:latin typeface="Inter"/>
              <a:ea typeface="Inter"/>
              <a:cs typeface="Inter"/>
              <a:sym typeface="Inter"/>
            </a:endParaRPr>
          </a:p>
        </p:txBody>
      </p:sp>
      <p:pic>
        <p:nvPicPr>
          <p:cNvPr id="465" name="Google Shape;465;p38"/>
          <p:cNvPicPr preferRelativeResize="0"/>
          <p:nvPr/>
        </p:nvPicPr>
        <p:blipFill>
          <a:blip r:embed="rId4">
            <a:alphaModFix/>
          </a:blip>
          <a:stretch>
            <a:fillRect/>
          </a:stretch>
        </p:blipFill>
        <p:spPr>
          <a:xfrm>
            <a:off x="8488700" y="3112725"/>
            <a:ext cx="9364849" cy="4879050"/>
          </a:xfrm>
          <a:prstGeom prst="rect">
            <a:avLst/>
          </a:prstGeom>
          <a:noFill/>
          <a:ln>
            <a:noFill/>
          </a:ln>
        </p:spPr>
      </p:pic>
      <p:sp>
        <p:nvSpPr>
          <p:cNvPr id="466" name="Google Shape;466;p38"/>
          <p:cNvSpPr txBox="1"/>
          <p:nvPr/>
        </p:nvSpPr>
        <p:spPr>
          <a:xfrm>
            <a:off x="8488700" y="8206125"/>
            <a:ext cx="9364800" cy="39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800">
                <a:solidFill>
                  <a:schemeClr val="dk1"/>
                </a:solidFill>
                <a:latin typeface="Inter"/>
                <a:ea typeface="Inter"/>
                <a:cs typeface="Inter"/>
                <a:sym typeface="Inter"/>
              </a:rPr>
              <a:t>Source: Medieval Trade Routes Thematic Map, </a:t>
            </a:r>
            <a:r>
              <a:rPr lang="en-US" sz="1800" u="sng">
                <a:solidFill>
                  <a:schemeClr val="hlink"/>
                </a:solidFill>
                <a:latin typeface="Inter"/>
                <a:ea typeface="Inter"/>
                <a:cs typeface="Inter"/>
                <a:sym typeface="Inter"/>
                <a:hlinkClick r:id="rId5"/>
              </a:rPr>
              <a:t>OER Project</a:t>
            </a:r>
            <a:endParaRPr sz="1800">
              <a:solidFill>
                <a:schemeClr val="dk1"/>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39"/>
          <p:cNvSpPr txBox="1"/>
          <p:nvPr/>
        </p:nvSpPr>
        <p:spPr>
          <a:xfrm>
            <a:off x="1625710" y="2651839"/>
            <a:ext cx="4754100" cy="1231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3999">
                <a:solidFill>
                  <a:srgbClr val="FFFFFF"/>
                </a:solidFill>
                <a:latin typeface="Halant"/>
                <a:ea typeface="Halant"/>
                <a:cs typeface="Halant"/>
                <a:sym typeface="Halant"/>
              </a:rPr>
              <a:t>INKAN TRADE NETWORK</a:t>
            </a:r>
            <a:endParaRPr/>
          </a:p>
        </p:txBody>
      </p:sp>
      <p:sp>
        <p:nvSpPr>
          <p:cNvPr id="472" name="Google Shape;472;p39"/>
          <p:cNvSpPr/>
          <p:nvPr/>
        </p:nvSpPr>
        <p:spPr>
          <a:xfrm>
            <a:off x="13417488" y="6644977"/>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73" name="Google Shape;473;p39"/>
          <p:cNvGrpSpPr/>
          <p:nvPr/>
        </p:nvGrpSpPr>
        <p:grpSpPr>
          <a:xfrm>
            <a:off x="15859155" y="-98041"/>
            <a:ext cx="1562625" cy="1771271"/>
            <a:chOff x="0" y="-130721"/>
            <a:chExt cx="2083500" cy="2361695"/>
          </a:xfrm>
        </p:grpSpPr>
        <p:grpSp>
          <p:nvGrpSpPr>
            <p:cNvPr id="474" name="Google Shape;474;p39"/>
            <p:cNvGrpSpPr/>
            <p:nvPr/>
          </p:nvGrpSpPr>
          <p:grpSpPr>
            <a:xfrm>
              <a:off x="75599" y="-130721"/>
              <a:ext cx="1932614" cy="2361695"/>
              <a:chOff x="0" y="-47625"/>
              <a:chExt cx="704100" cy="860425"/>
            </a:xfrm>
          </p:grpSpPr>
          <p:sp>
            <p:nvSpPr>
              <p:cNvPr id="475" name="Google Shape;475;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3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77" name="Google Shape;477;p3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13</a:t>
              </a:r>
              <a:endParaRPr>
                <a:solidFill>
                  <a:schemeClr val="lt1"/>
                </a:solidFill>
              </a:endParaRPr>
            </a:p>
          </p:txBody>
        </p:sp>
      </p:grpSp>
      <p:sp>
        <p:nvSpPr>
          <p:cNvPr id="478" name="Google Shape;478;p39"/>
          <p:cNvSpPr/>
          <p:nvPr/>
        </p:nvSpPr>
        <p:spPr>
          <a:xfrm>
            <a:off x="-224313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79" name="Google Shape;479;p39"/>
          <p:cNvSpPr txBox="1"/>
          <p:nvPr/>
        </p:nvSpPr>
        <p:spPr>
          <a:xfrm>
            <a:off x="1028700" y="114300"/>
            <a:ext cx="162306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STRUCTURED </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PEER DISCUSSIONS</a:t>
            </a:r>
            <a:endParaRPr b="1" sz="8499">
              <a:solidFill>
                <a:srgbClr val="231F20"/>
              </a:solidFill>
              <a:latin typeface="Halant"/>
              <a:ea typeface="Halant"/>
              <a:cs typeface="Halant"/>
              <a:sym typeface="Halant"/>
            </a:endParaRPr>
          </a:p>
        </p:txBody>
      </p:sp>
      <p:grpSp>
        <p:nvGrpSpPr>
          <p:cNvPr id="480" name="Google Shape;480;p39"/>
          <p:cNvGrpSpPr/>
          <p:nvPr/>
        </p:nvGrpSpPr>
        <p:grpSpPr>
          <a:xfrm>
            <a:off x="-254016" y="9230009"/>
            <a:ext cx="18796043" cy="937448"/>
            <a:chOff x="204" y="0"/>
            <a:chExt cx="25061391" cy="1249931"/>
          </a:xfrm>
        </p:grpSpPr>
        <p:grpSp>
          <p:nvGrpSpPr>
            <p:cNvPr id="481" name="Google Shape;481;p39"/>
            <p:cNvGrpSpPr/>
            <p:nvPr/>
          </p:nvGrpSpPr>
          <p:grpSpPr>
            <a:xfrm rot="5400000">
              <a:off x="12002369" y="-11663474"/>
              <a:ext cx="1249931" cy="24576878"/>
              <a:chOff x="0" y="-38100"/>
              <a:chExt cx="246900" cy="4854692"/>
            </a:xfrm>
          </p:grpSpPr>
          <p:sp>
            <p:nvSpPr>
              <p:cNvPr id="482" name="Google Shape;482;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83" name="Google Shape;483;p3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84" name="Google Shape;484;p3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85" name="Google Shape;485;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86" name="Google Shape;486;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87" name="Google Shape;487;p39"/>
          <p:cNvSpPr txBox="1"/>
          <p:nvPr/>
        </p:nvSpPr>
        <p:spPr>
          <a:xfrm>
            <a:off x="156925" y="2857225"/>
            <a:ext cx="9179400" cy="9782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US" sz="3400">
                <a:solidFill>
                  <a:schemeClr val="dk1"/>
                </a:solidFill>
                <a:latin typeface="Inter"/>
                <a:ea typeface="Inter"/>
                <a:cs typeface="Inter"/>
                <a:sym typeface="Inter"/>
              </a:rPr>
              <a:t>Objectives:</a:t>
            </a:r>
            <a:endParaRPr sz="3400">
              <a:solidFill>
                <a:schemeClr val="dk1"/>
              </a:solidFill>
              <a:latin typeface="Inter"/>
              <a:ea typeface="Inter"/>
              <a:cs typeface="Inter"/>
              <a:sym typeface="Inter"/>
            </a:endParaRPr>
          </a:p>
          <a:p>
            <a:pPr indent="-673100" lvl="0" marL="914400" rtl="0" algn="l">
              <a:spcBef>
                <a:spcPts val="2000"/>
              </a:spcBef>
              <a:spcAft>
                <a:spcPts val="0"/>
              </a:spcAft>
              <a:buClr>
                <a:schemeClr val="dk1"/>
              </a:buClr>
              <a:buSzPts val="3400"/>
              <a:buFont typeface="Inter"/>
              <a:buAutoNum type="arabicPeriod"/>
            </a:pPr>
            <a:r>
              <a:rPr lang="en-US" sz="3400">
                <a:solidFill>
                  <a:schemeClr val="dk1"/>
                </a:solidFill>
                <a:latin typeface="Inter"/>
                <a:ea typeface="Inter"/>
                <a:cs typeface="Inter"/>
                <a:sym typeface="Inter"/>
              </a:rPr>
              <a:t>To engage in thoughtful discussion with evidence-based arguments.</a:t>
            </a:r>
            <a:endParaRPr sz="3400">
              <a:solidFill>
                <a:schemeClr val="dk1"/>
              </a:solidFill>
              <a:latin typeface="Inter"/>
              <a:ea typeface="Inter"/>
              <a:cs typeface="Inter"/>
              <a:sym typeface="Inter"/>
            </a:endParaRPr>
          </a:p>
          <a:p>
            <a:pPr indent="-673100" lvl="0" marL="914400" rtl="0" algn="l">
              <a:spcBef>
                <a:spcPts val="2000"/>
              </a:spcBef>
              <a:spcAft>
                <a:spcPts val="2000"/>
              </a:spcAft>
              <a:buClr>
                <a:schemeClr val="dk1"/>
              </a:buClr>
              <a:buSzPts val="3400"/>
              <a:buFont typeface="Inter"/>
              <a:buAutoNum type="arabicPeriod"/>
            </a:pPr>
            <a:r>
              <a:rPr lang="en-US" sz="3400">
                <a:solidFill>
                  <a:schemeClr val="dk1"/>
                </a:solidFill>
                <a:latin typeface="Inter"/>
                <a:ea typeface="Inter"/>
                <a:cs typeface="Inter"/>
                <a:sym typeface="Inter"/>
              </a:rPr>
              <a:t>To utilize effective communication strategies by articulating thoughts clearly and practicing active listening.</a:t>
            </a:r>
            <a:endParaRPr sz="3400">
              <a:solidFill>
                <a:schemeClr val="dk1"/>
              </a:solidFill>
              <a:latin typeface="Inter"/>
              <a:ea typeface="Inter"/>
              <a:cs typeface="Inter"/>
              <a:sym typeface="Inter"/>
            </a:endParaRPr>
          </a:p>
        </p:txBody>
      </p:sp>
      <p:sp>
        <p:nvSpPr>
          <p:cNvPr id="488" name="Google Shape;488;p39"/>
          <p:cNvSpPr/>
          <p:nvPr/>
        </p:nvSpPr>
        <p:spPr>
          <a:xfrm>
            <a:off x="10653075" y="3224251"/>
            <a:ext cx="853500" cy="7098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39"/>
          <p:cNvSpPr/>
          <p:nvPr/>
        </p:nvSpPr>
        <p:spPr>
          <a:xfrm>
            <a:off x="10740546" y="4070933"/>
            <a:ext cx="678600" cy="14706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39"/>
          <p:cNvSpPr/>
          <p:nvPr/>
        </p:nvSpPr>
        <p:spPr>
          <a:xfrm>
            <a:off x="14423361" y="4070905"/>
            <a:ext cx="630000" cy="14706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39"/>
          <p:cNvSpPr/>
          <p:nvPr/>
        </p:nvSpPr>
        <p:spPr>
          <a:xfrm rot="-5400000">
            <a:off x="11382246" y="4446454"/>
            <a:ext cx="453600" cy="17370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39"/>
          <p:cNvSpPr/>
          <p:nvPr/>
        </p:nvSpPr>
        <p:spPr>
          <a:xfrm rot="-5400000">
            <a:off x="14020397" y="4508629"/>
            <a:ext cx="453600" cy="16125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39"/>
          <p:cNvSpPr/>
          <p:nvPr/>
        </p:nvSpPr>
        <p:spPr>
          <a:xfrm>
            <a:off x="11798935" y="5087923"/>
            <a:ext cx="678600" cy="11616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39"/>
          <p:cNvSpPr/>
          <p:nvPr/>
        </p:nvSpPr>
        <p:spPr>
          <a:xfrm>
            <a:off x="13393804" y="5087862"/>
            <a:ext cx="630000" cy="11616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95" name="Google Shape;495;p39"/>
          <p:cNvPicPr preferRelativeResize="0"/>
          <p:nvPr/>
        </p:nvPicPr>
        <p:blipFill>
          <a:blip r:embed="rId4">
            <a:alphaModFix/>
          </a:blip>
          <a:stretch>
            <a:fillRect/>
          </a:stretch>
        </p:blipFill>
        <p:spPr>
          <a:xfrm>
            <a:off x="11884334" y="2989096"/>
            <a:ext cx="1911565" cy="1722607"/>
          </a:xfrm>
          <a:prstGeom prst="rect">
            <a:avLst/>
          </a:prstGeom>
          <a:noFill/>
          <a:ln>
            <a:noFill/>
          </a:ln>
        </p:spPr>
      </p:pic>
      <p:sp>
        <p:nvSpPr>
          <p:cNvPr id="496" name="Google Shape;496;p39"/>
          <p:cNvSpPr/>
          <p:nvPr/>
        </p:nvSpPr>
        <p:spPr>
          <a:xfrm>
            <a:off x="14311584" y="3224251"/>
            <a:ext cx="853500" cy="7098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40"/>
          <p:cNvSpPr txBox="1"/>
          <p:nvPr/>
        </p:nvSpPr>
        <p:spPr>
          <a:xfrm>
            <a:off x="1625710" y="2651839"/>
            <a:ext cx="4754100" cy="1231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3999">
                <a:solidFill>
                  <a:srgbClr val="FFFFFF"/>
                </a:solidFill>
                <a:latin typeface="Halant"/>
                <a:ea typeface="Halant"/>
                <a:cs typeface="Halant"/>
                <a:sym typeface="Halant"/>
              </a:rPr>
              <a:t>INKAN TRADE NETWORK</a:t>
            </a:r>
            <a:endParaRPr/>
          </a:p>
        </p:txBody>
      </p:sp>
      <p:sp>
        <p:nvSpPr>
          <p:cNvPr id="502" name="Google Shape;502;p40"/>
          <p:cNvSpPr/>
          <p:nvPr/>
        </p:nvSpPr>
        <p:spPr>
          <a:xfrm>
            <a:off x="13417488" y="6644977"/>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03" name="Google Shape;503;p40"/>
          <p:cNvGrpSpPr/>
          <p:nvPr/>
        </p:nvGrpSpPr>
        <p:grpSpPr>
          <a:xfrm>
            <a:off x="15859155" y="-98041"/>
            <a:ext cx="1562625" cy="1771271"/>
            <a:chOff x="0" y="-130721"/>
            <a:chExt cx="2083500" cy="2361695"/>
          </a:xfrm>
        </p:grpSpPr>
        <p:grpSp>
          <p:nvGrpSpPr>
            <p:cNvPr id="504" name="Google Shape;504;p40"/>
            <p:cNvGrpSpPr/>
            <p:nvPr/>
          </p:nvGrpSpPr>
          <p:grpSpPr>
            <a:xfrm>
              <a:off x="75599" y="-130721"/>
              <a:ext cx="1932614" cy="2361695"/>
              <a:chOff x="0" y="-47625"/>
              <a:chExt cx="704100" cy="860425"/>
            </a:xfrm>
          </p:grpSpPr>
          <p:sp>
            <p:nvSpPr>
              <p:cNvPr id="505" name="Google Shape;505;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4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07" name="Google Shape;507;p4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14</a:t>
              </a:r>
              <a:endParaRPr>
                <a:solidFill>
                  <a:schemeClr val="lt1"/>
                </a:solidFill>
              </a:endParaRPr>
            </a:p>
          </p:txBody>
        </p:sp>
      </p:grpSp>
      <p:sp>
        <p:nvSpPr>
          <p:cNvPr id="508" name="Google Shape;508;p40"/>
          <p:cNvSpPr/>
          <p:nvPr/>
        </p:nvSpPr>
        <p:spPr>
          <a:xfrm>
            <a:off x="-224313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09" name="Google Shape;509;p40"/>
          <p:cNvSpPr txBox="1"/>
          <p:nvPr/>
        </p:nvSpPr>
        <p:spPr>
          <a:xfrm>
            <a:off x="3558000" y="0"/>
            <a:ext cx="111720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STRUCTURED </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PEER DISCUSSIONS</a:t>
            </a:r>
            <a:endParaRPr b="1" sz="8499">
              <a:solidFill>
                <a:srgbClr val="231F20"/>
              </a:solidFill>
              <a:latin typeface="Halant"/>
              <a:ea typeface="Halant"/>
              <a:cs typeface="Halant"/>
              <a:sym typeface="Halant"/>
            </a:endParaRPr>
          </a:p>
        </p:txBody>
      </p:sp>
      <p:grpSp>
        <p:nvGrpSpPr>
          <p:cNvPr id="510" name="Google Shape;510;p40"/>
          <p:cNvGrpSpPr/>
          <p:nvPr/>
        </p:nvGrpSpPr>
        <p:grpSpPr>
          <a:xfrm>
            <a:off x="-254016" y="9230009"/>
            <a:ext cx="18796043" cy="937448"/>
            <a:chOff x="204" y="0"/>
            <a:chExt cx="25061391" cy="1249931"/>
          </a:xfrm>
        </p:grpSpPr>
        <p:grpSp>
          <p:nvGrpSpPr>
            <p:cNvPr id="511" name="Google Shape;511;p40"/>
            <p:cNvGrpSpPr/>
            <p:nvPr/>
          </p:nvGrpSpPr>
          <p:grpSpPr>
            <a:xfrm rot="5400000">
              <a:off x="12002369" y="-11663474"/>
              <a:ext cx="1249931" cy="24576878"/>
              <a:chOff x="0" y="-38100"/>
              <a:chExt cx="246900" cy="4854692"/>
            </a:xfrm>
          </p:grpSpPr>
          <p:sp>
            <p:nvSpPr>
              <p:cNvPr id="512" name="Google Shape;512;p4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13" name="Google Shape;513;p4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14" name="Google Shape;514;p4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15" name="Google Shape;515;p4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16" name="Google Shape;516;p4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17" name="Google Shape;517;p40"/>
          <p:cNvSpPr txBox="1"/>
          <p:nvPr/>
        </p:nvSpPr>
        <p:spPr>
          <a:xfrm>
            <a:off x="6156150" y="2425800"/>
            <a:ext cx="59757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2000"/>
              </a:spcAft>
              <a:buNone/>
            </a:pPr>
            <a:r>
              <a:rPr lang="en-US" sz="3400">
                <a:solidFill>
                  <a:schemeClr val="dk1"/>
                </a:solidFill>
                <a:latin typeface="Inter"/>
                <a:ea typeface="Inter"/>
                <a:cs typeface="Inter"/>
                <a:sym typeface="Inter"/>
              </a:rPr>
              <a:t>Expectations and Examples:</a:t>
            </a:r>
            <a:endParaRPr/>
          </a:p>
        </p:txBody>
      </p:sp>
      <p:graphicFrame>
        <p:nvGraphicFramePr>
          <p:cNvPr id="518" name="Google Shape;518;p40"/>
          <p:cNvGraphicFramePr/>
          <p:nvPr/>
        </p:nvGraphicFramePr>
        <p:xfrm>
          <a:off x="377488" y="3108825"/>
          <a:ext cx="3000000" cy="3000000"/>
        </p:xfrm>
        <a:graphic>
          <a:graphicData uri="http://schemas.openxmlformats.org/drawingml/2006/table">
            <a:tbl>
              <a:tblPr bandCol="1" bandRow="1">
                <a:noFill/>
                <a:tableStyleId>{00A05C68-0523-499A-B367-2E1896325642}</a:tableStyleId>
              </a:tblPr>
              <a:tblGrid>
                <a:gridCol w="2367350"/>
                <a:gridCol w="6664975"/>
                <a:gridCol w="8500700"/>
              </a:tblGrid>
              <a:tr h="477725">
                <a:tc>
                  <a:txBody>
                    <a:bodyPr/>
                    <a:lstStyle/>
                    <a:p>
                      <a:pPr indent="0" lvl="0" marL="0" rtl="0" algn="ctr">
                        <a:spcBef>
                          <a:spcPts val="0"/>
                        </a:spcBef>
                        <a:spcAft>
                          <a:spcPts val="0"/>
                        </a:spcAft>
                        <a:buNone/>
                      </a:pPr>
                      <a:r>
                        <a:rPr b="1" lang="en-US" sz="2300">
                          <a:solidFill>
                            <a:srgbClr val="000000"/>
                          </a:solidFill>
                          <a:latin typeface="Inter"/>
                          <a:ea typeface="Inter"/>
                          <a:cs typeface="Inter"/>
                          <a:sym typeface="Inter"/>
                        </a:rPr>
                        <a:t>Strategies</a:t>
                      </a:r>
                      <a:endParaRPr b="1" sz="2300">
                        <a:solidFill>
                          <a:srgbClr val="000000"/>
                        </a:solidFill>
                        <a:latin typeface="Inter"/>
                        <a:ea typeface="Inter"/>
                        <a:cs typeface="Inter"/>
                        <a:sym typeface="Inter"/>
                      </a:endParaRPr>
                    </a:p>
                  </a:txBody>
                  <a:tcPr marT="128000" marB="128000" marR="146050" marL="146050" anchor="ctr">
                    <a:lnL cap="flat" cmpd="sng" w="9525">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b="1" lang="en-US" sz="2100">
                          <a:solidFill>
                            <a:srgbClr val="000000"/>
                          </a:solidFill>
                          <a:latin typeface="Inter"/>
                          <a:ea typeface="Inter"/>
                          <a:cs typeface="Inter"/>
                          <a:sym typeface="Inter"/>
                        </a:rPr>
                        <a:t>What does this look like?</a:t>
                      </a:r>
                      <a:endParaRPr b="1"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b="1" lang="en-US" sz="2100">
                          <a:solidFill>
                            <a:srgbClr val="000000"/>
                          </a:solidFill>
                          <a:latin typeface="Inter"/>
                          <a:ea typeface="Inter"/>
                          <a:cs typeface="Inter"/>
                          <a:sym typeface="Inter"/>
                        </a:rPr>
                        <a:t>Sentence Stems / Examples</a:t>
                      </a:r>
                      <a:endParaRPr b="1"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solidFill>
                      <a:srgbClr val="CCCCCC"/>
                    </a:solidFill>
                  </a:tcPr>
                </a:tc>
              </a:tr>
              <a:tr h="1218125">
                <a:tc>
                  <a:txBody>
                    <a:bodyPr/>
                    <a:lstStyle/>
                    <a:p>
                      <a:pPr indent="0" lvl="0" marL="0" rtl="0" algn="ctr">
                        <a:spcBef>
                          <a:spcPts val="0"/>
                        </a:spcBef>
                        <a:spcAft>
                          <a:spcPts val="0"/>
                        </a:spcAft>
                        <a:buNone/>
                      </a:pPr>
                      <a:r>
                        <a:rPr b="1" lang="en-US" sz="2300">
                          <a:solidFill>
                            <a:srgbClr val="000000"/>
                          </a:solidFill>
                          <a:latin typeface="Inter"/>
                          <a:ea typeface="Inter"/>
                          <a:cs typeface="Inter"/>
                          <a:sym typeface="Inter"/>
                        </a:rPr>
                        <a:t>Introduce</a:t>
                      </a:r>
                      <a:br>
                        <a:rPr b="1" lang="en-US" sz="2300">
                          <a:solidFill>
                            <a:srgbClr val="000000"/>
                          </a:solidFill>
                          <a:latin typeface="Inter"/>
                          <a:ea typeface="Inter"/>
                          <a:cs typeface="Inter"/>
                          <a:sym typeface="Inter"/>
                        </a:rPr>
                      </a:br>
                      <a:r>
                        <a:rPr b="1" lang="en-US" sz="2300">
                          <a:solidFill>
                            <a:srgbClr val="000000"/>
                          </a:solidFill>
                          <a:latin typeface="Inter"/>
                          <a:ea typeface="Inter"/>
                          <a:cs typeface="Inter"/>
                          <a:sym typeface="Inter"/>
                        </a:rPr>
                        <a:t>&amp;</a:t>
                      </a:r>
                      <a:br>
                        <a:rPr b="1" lang="en-US" sz="2300">
                          <a:solidFill>
                            <a:srgbClr val="000000"/>
                          </a:solidFill>
                          <a:latin typeface="Inter"/>
                          <a:ea typeface="Inter"/>
                          <a:cs typeface="Inter"/>
                          <a:sym typeface="Inter"/>
                        </a:rPr>
                      </a:br>
                      <a:r>
                        <a:rPr b="1" lang="en-US" sz="2300">
                          <a:solidFill>
                            <a:srgbClr val="000000"/>
                          </a:solidFill>
                          <a:latin typeface="Inter"/>
                          <a:ea typeface="Inter"/>
                          <a:cs typeface="Inter"/>
                          <a:sym typeface="Inter"/>
                        </a:rPr>
                        <a:t>Clarify</a:t>
                      </a:r>
                      <a:endParaRPr sz="2300">
                        <a:solidFill>
                          <a:srgbClr val="000000"/>
                        </a:solidFill>
                        <a:latin typeface="Inter"/>
                        <a:ea typeface="Inter"/>
                        <a:cs typeface="Inter"/>
                        <a:sym typeface="Inter"/>
                      </a:endParaRPr>
                    </a:p>
                  </a:txBody>
                  <a:tcPr marT="128000" marB="128000" marR="146050" marL="146050" anchor="ctr">
                    <a:lnL cap="flat" cmpd="sng" w="635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2100">
                          <a:solidFill>
                            <a:srgbClr val="000000"/>
                          </a:solidFill>
                          <a:latin typeface="Inter"/>
                          <a:ea typeface="Inter"/>
                          <a:cs typeface="Inter"/>
                          <a:sym typeface="Inter"/>
                        </a:rPr>
                        <a:t>Introduces </a:t>
                      </a:r>
                      <a:r>
                        <a:rPr lang="en-US" sz="2100">
                          <a:solidFill>
                            <a:srgbClr val="000000"/>
                          </a:solidFill>
                          <a:latin typeface="Inter"/>
                          <a:ea typeface="Inter"/>
                          <a:cs typeface="Inter"/>
                          <a:sym typeface="Inter"/>
                        </a:rPr>
                        <a:t>a new concept, idea or key word and/</a:t>
                      </a:r>
                      <a:r>
                        <a:rPr lang="en-US" sz="2100">
                          <a:solidFill>
                            <a:srgbClr val="000000"/>
                          </a:solidFill>
                          <a:latin typeface="Inter"/>
                          <a:ea typeface="Inter"/>
                          <a:cs typeface="Inter"/>
                          <a:sym typeface="Inter"/>
                        </a:rPr>
                        <a:t>or</a:t>
                      </a:r>
                      <a:r>
                        <a:rPr lang="en-US" sz="2100">
                          <a:solidFill>
                            <a:srgbClr val="000000"/>
                          </a:solidFill>
                          <a:latin typeface="Inter"/>
                          <a:ea typeface="Inter"/>
                          <a:cs typeface="Inter"/>
                          <a:sym typeface="Inter"/>
                        </a:rPr>
                        <a:t> clarifies someone else’s thoughts.</a:t>
                      </a:r>
                      <a:endParaRPr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2100">
                          <a:solidFill>
                            <a:srgbClr val="000000"/>
                          </a:solidFill>
                          <a:latin typeface="Inter"/>
                          <a:ea typeface="Inter"/>
                          <a:cs typeface="Inter"/>
                          <a:sym typeface="Inter"/>
                        </a:rPr>
                        <a:t>-Based on the evidence, I believe….</a:t>
                      </a:r>
                      <a:endParaRPr b="1" sz="2100">
                        <a:solidFill>
                          <a:srgbClr val="000000"/>
                        </a:solidFill>
                        <a:latin typeface="Inter"/>
                        <a:ea typeface="Inter"/>
                        <a:cs typeface="Inter"/>
                        <a:sym typeface="Inter"/>
                      </a:endParaRPr>
                    </a:p>
                    <a:p>
                      <a:pPr indent="0" lvl="0" marL="0" rtl="0" algn="l">
                        <a:spcBef>
                          <a:spcPts val="0"/>
                        </a:spcBef>
                        <a:spcAft>
                          <a:spcPts val="0"/>
                        </a:spcAft>
                        <a:buNone/>
                      </a:pPr>
                      <a:r>
                        <a:rPr lang="en-US" sz="2100">
                          <a:solidFill>
                            <a:srgbClr val="000000"/>
                          </a:solidFill>
                          <a:latin typeface="Inter"/>
                          <a:ea typeface="Inter"/>
                          <a:cs typeface="Inter"/>
                          <a:sym typeface="Inter"/>
                        </a:rPr>
                        <a:t>-Can you please clarify? </a:t>
                      </a:r>
                      <a:endParaRPr sz="2100">
                        <a:solidFill>
                          <a:srgbClr val="000000"/>
                        </a:solidFill>
                        <a:latin typeface="Inter"/>
                        <a:ea typeface="Inter"/>
                        <a:cs typeface="Inter"/>
                        <a:sym typeface="Inter"/>
                      </a:endParaRPr>
                    </a:p>
                    <a:p>
                      <a:pPr indent="0" lvl="0" marL="0" rtl="0" algn="l">
                        <a:spcBef>
                          <a:spcPts val="0"/>
                        </a:spcBef>
                        <a:spcAft>
                          <a:spcPts val="0"/>
                        </a:spcAft>
                        <a:buNone/>
                      </a:pPr>
                      <a:r>
                        <a:rPr lang="en-US" sz="2100">
                          <a:solidFill>
                            <a:srgbClr val="000000"/>
                          </a:solidFill>
                          <a:latin typeface="Inter"/>
                          <a:ea typeface="Inter"/>
                          <a:cs typeface="Inter"/>
                          <a:sym typeface="Inter"/>
                        </a:rPr>
                        <a:t>-Can you give an additional example to help me understand?</a:t>
                      </a:r>
                      <a:endParaRPr b="1"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r>
              <a:tr h="1218125">
                <a:tc>
                  <a:txBody>
                    <a:bodyPr/>
                    <a:lstStyle/>
                    <a:p>
                      <a:pPr indent="0" lvl="0" marL="0" rtl="0" algn="ctr">
                        <a:spcBef>
                          <a:spcPts val="0"/>
                        </a:spcBef>
                        <a:spcAft>
                          <a:spcPts val="0"/>
                        </a:spcAft>
                        <a:buNone/>
                      </a:pPr>
                      <a:r>
                        <a:rPr b="1" lang="en-US" sz="2300">
                          <a:solidFill>
                            <a:srgbClr val="000000"/>
                          </a:solidFill>
                          <a:latin typeface="Inter"/>
                          <a:ea typeface="Inter"/>
                          <a:cs typeface="Inter"/>
                          <a:sym typeface="Inter"/>
                        </a:rPr>
                        <a:t>Claim </a:t>
                      </a:r>
                      <a:endParaRPr b="1" sz="2300">
                        <a:solidFill>
                          <a:srgbClr val="000000"/>
                        </a:solidFill>
                        <a:latin typeface="Inter"/>
                        <a:ea typeface="Inter"/>
                        <a:cs typeface="Inter"/>
                        <a:sym typeface="Inter"/>
                      </a:endParaRPr>
                    </a:p>
                    <a:p>
                      <a:pPr indent="0" lvl="0" marL="0" rtl="0" algn="ctr">
                        <a:spcBef>
                          <a:spcPts val="0"/>
                        </a:spcBef>
                        <a:spcAft>
                          <a:spcPts val="0"/>
                        </a:spcAft>
                        <a:buNone/>
                      </a:pPr>
                      <a:r>
                        <a:rPr b="1" lang="en-US" sz="2300">
                          <a:solidFill>
                            <a:srgbClr val="000000"/>
                          </a:solidFill>
                          <a:latin typeface="Inter"/>
                          <a:ea typeface="Inter"/>
                          <a:cs typeface="Inter"/>
                          <a:sym typeface="Inter"/>
                        </a:rPr>
                        <a:t>&amp;</a:t>
                      </a:r>
                      <a:br>
                        <a:rPr b="1" lang="en-US" sz="2300">
                          <a:solidFill>
                            <a:srgbClr val="000000"/>
                          </a:solidFill>
                          <a:latin typeface="Inter"/>
                          <a:ea typeface="Inter"/>
                          <a:cs typeface="Inter"/>
                          <a:sym typeface="Inter"/>
                        </a:rPr>
                      </a:br>
                      <a:r>
                        <a:rPr b="1" lang="en-US" sz="2300">
                          <a:solidFill>
                            <a:srgbClr val="000000"/>
                          </a:solidFill>
                          <a:latin typeface="Inter"/>
                          <a:ea typeface="Inter"/>
                          <a:cs typeface="Inter"/>
                          <a:sym typeface="Inter"/>
                        </a:rPr>
                        <a:t>Expand</a:t>
                      </a:r>
                      <a:endParaRPr b="1" sz="2300">
                        <a:solidFill>
                          <a:srgbClr val="000000"/>
                        </a:solidFill>
                        <a:latin typeface="Inter"/>
                        <a:ea typeface="Inter"/>
                        <a:cs typeface="Inter"/>
                        <a:sym typeface="Inter"/>
                      </a:endParaRPr>
                    </a:p>
                  </a:txBody>
                  <a:tcPr marT="128000" marB="128000" marR="146050" marL="146050" anchor="ctr">
                    <a:lnL cap="flat" cmpd="sng" w="635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lang="en-US" sz="2100">
                          <a:solidFill>
                            <a:srgbClr val="000000"/>
                          </a:solidFill>
                          <a:latin typeface="Inter"/>
                          <a:ea typeface="Inter"/>
                          <a:cs typeface="Inter"/>
                          <a:sym typeface="Inter"/>
                        </a:rPr>
                        <a:t>Makes a claim and clearly states which </a:t>
                      </a:r>
                      <a:r>
                        <a:rPr b="1" lang="en-US" sz="2100">
                          <a:solidFill>
                            <a:srgbClr val="000000"/>
                          </a:solidFill>
                          <a:latin typeface="Inter"/>
                          <a:ea typeface="Inter"/>
                          <a:cs typeface="Inter"/>
                          <a:sym typeface="Inter"/>
                        </a:rPr>
                        <a:t>source</a:t>
                      </a:r>
                      <a:r>
                        <a:rPr lang="en-US" sz="2100">
                          <a:solidFill>
                            <a:srgbClr val="000000"/>
                          </a:solidFill>
                          <a:latin typeface="Inter"/>
                          <a:ea typeface="Inter"/>
                          <a:cs typeface="Inter"/>
                          <a:sym typeface="Inter"/>
                        </a:rPr>
                        <a:t> the information came from. Or, agrees with another person’s claim and supports that claim with new evidence.</a:t>
                      </a:r>
                      <a:endParaRPr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lang="en-US" sz="2100">
                          <a:solidFill>
                            <a:srgbClr val="000000"/>
                          </a:solidFill>
                          <a:latin typeface="Inter"/>
                          <a:ea typeface="Inter"/>
                          <a:cs typeface="Inter"/>
                          <a:sym typeface="Inter"/>
                        </a:rPr>
                        <a:t>-What you say about…made me think of…</a:t>
                      </a:r>
                      <a:endParaRPr sz="2100">
                        <a:solidFill>
                          <a:srgbClr val="000000"/>
                        </a:solidFill>
                        <a:latin typeface="Inter"/>
                        <a:ea typeface="Inter"/>
                        <a:cs typeface="Inter"/>
                        <a:sym typeface="Inter"/>
                      </a:endParaRPr>
                    </a:p>
                    <a:p>
                      <a:pPr indent="0" lvl="0" marL="0" rtl="0" algn="l">
                        <a:spcBef>
                          <a:spcPts val="0"/>
                        </a:spcBef>
                        <a:spcAft>
                          <a:spcPts val="0"/>
                        </a:spcAft>
                        <a:buNone/>
                      </a:pPr>
                      <a:r>
                        <a:rPr lang="en-US" sz="2100">
                          <a:solidFill>
                            <a:srgbClr val="000000"/>
                          </a:solidFill>
                          <a:latin typeface="Inter"/>
                          <a:ea typeface="Inter"/>
                          <a:cs typeface="Inter"/>
                          <a:sym typeface="Inter"/>
                        </a:rPr>
                        <a:t>-I agree with your argument because…</a:t>
                      </a:r>
                      <a:endParaRPr sz="2100">
                        <a:solidFill>
                          <a:srgbClr val="000000"/>
                        </a:solidFill>
                        <a:latin typeface="Inter"/>
                        <a:ea typeface="Inter"/>
                        <a:cs typeface="Inter"/>
                        <a:sym typeface="Inter"/>
                      </a:endParaRPr>
                    </a:p>
                    <a:p>
                      <a:pPr indent="0" lvl="0" marL="0" rtl="0" algn="l">
                        <a:spcBef>
                          <a:spcPts val="0"/>
                        </a:spcBef>
                        <a:spcAft>
                          <a:spcPts val="0"/>
                        </a:spcAft>
                        <a:buNone/>
                      </a:pPr>
                      <a:r>
                        <a:rPr lang="en-US" sz="2100">
                          <a:solidFill>
                            <a:srgbClr val="000000"/>
                          </a:solidFill>
                          <a:latin typeface="Inter"/>
                          <a:ea typeface="Inter"/>
                          <a:cs typeface="Inter"/>
                          <a:sym typeface="Inter"/>
                        </a:rPr>
                        <a:t>-My ideas build upon X’s ideas because…</a:t>
                      </a:r>
                      <a:endParaRPr sz="2100">
                        <a:solidFill>
                          <a:srgbClr val="000000"/>
                        </a:solidFill>
                        <a:latin typeface="Inter"/>
                        <a:ea typeface="Inter"/>
                        <a:cs typeface="Inter"/>
                        <a:sym typeface="Inter"/>
                      </a:endParaRPr>
                    </a:p>
                    <a:p>
                      <a:pPr indent="0" lvl="0" marL="0" rtl="0" algn="l">
                        <a:spcBef>
                          <a:spcPts val="0"/>
                        </a:spcBef>
                        <a:spcAft>
                          <a:spcPts val="0"/>
                        </a:spcAft>
                        <a:buNone/>
                      </a:pPr>
                      <a:r>
                        <a:rPr lang="en-US" sz="2100">
                          <a:solidFill>
                            <a:srgbClr val="000000"/>
                          </a:solidFill>
                          <a:latin typeface="Inter"/>
                          <a:ea typeface="Inter"/>
                          <a:cs typeface="Inter"/>
                          <a:sym typeface="Inter"/>
                        </a:rPr>
                        <a:t>-I agree with X because…</a:t>
                      </a:r>
                      <a:endParaRPr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r>
              <a:tr h="1031150">
                <a:tc>
                  <a:txBody>
                    <a:bodyPr/>
                    <a:lstStyle/>
                    <a:p>
                      <a:pPr indent="0" lvl="0" marL="0" rtl="0" algn="ctr">
                        <a:spcBef>
                          <a:spcPts val="0"/>
                        </a:spcBef>
                        <a:spcAft>
                          <a:spcPts val="0"/>
                        </a:spcAft>
                        <a:buNone/>
                      </a:pPr>
                      <a:r>
                        <a:rPr b="1" lang="en-US" sz="2300">
                          <a:solidFill>
                            <a:srgbClr val="000000"/>
                          </a:solidFill>
                          <a:latin typeface="Inter"/>
                          <a:ea typeface="Inter"/>
                          <a:cs typeface="Inter"/>
                          <a:sym typeface="Inter"/>
                        </a:rPr>
                        <a:t>Challenge</a:t>
                      </a:r>
                      <a:endParaRPr sz="2300">
                        <a:solidFill>
                          <a:srgbClr val="000000"/>
                        </a:solidFill>
                        <a:latin typeface="Inter"/>
                        <a:ea typeface="Inter"/>
                        <a:cs typeface="Inter"/>
                        <a:sym typeface="Inter"/>
                      </a:endParaRPr>
                    </a:p>
                    <a:p>
                      <a:pPr indent="0" lvl="0" marL="0" rtl="0" algn="ctr">
                        <a:spcBef>
                          <a:spcPts val="0"/>
                        </a:spcBef>
                        <a:spcAft>
                          <a:spcPts val="0"/>
                        </a:spcAft>
                        <a:buNone/>
                      </a:pPr>
                      <a:r>
                        <a:t/>
                      </a:r>
                      <a:endParaRPr sz="2300">
                        <a:solidFill>
                          <a:srgbClr val="000000"/>
                        </a:solidFill>
                        <a:latin typeface="Inter"/>
                        <a:ea typeface="Inter"/>
                        <a:cs typeface="Inter"/>
                        <a:sym typeface="Inter"/>
                      </a:endParaRPr>
                    </a:p>
                    <a:p>
                      <a:pPr indent="0" lvl="0" marL="0" rtl="0" algn="ctr">
                        <a:spcBef>
                          <a:spcPts val="0"/>
                        </a:spcBef>
                        <a:spcAft>
                          <a:spcPts val="0"/>
                        </a:spcAft>
                        <a:buNone/>
                      </a:pPr>
                      <a:r>
                        <a:t/>
                      </a:r>
                      <a:endParaRPr sz="2300">
                        <a:solidFill>
                          <a:srgbClr val="000000"/>
                        </a:solidFill>
                        <a:latin typeface="Inter"/>
                        <a:ea typeface="Inter"/>
                        <a:cs typeface="Inter"/>
                        <a:sym typeface="Inter"/>
                      </a:endParaRPr>
                    </a:p>
                  </a:txBody>
                  <a:tcPr marT="128000" marB="128000" marR="146050" marL="146050" anchor="ctr">
                    <a:lnL cap="flat" cmpd="sng" w="635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lang="en-US" sz="2100">
                          <a:solidFill>
                            <a:srgbClr val="000000"/>
                          </a:solidFill>
                          <a:latin typeface="Inter"/>
                          <a:ea typeface="Inter"/>
                          <a:cs typeface="Inter"/>
                          <a:sym typeface="Inter"/>
                        </a:rPr>
                        <a:t>Explicitly </a:t>
                      </a:r>
                      <a:r>
                        <a:rPr b="1" lang="en-US" sz="2100">
                          <a:solidFill>
                            <a:srgbClr val="000000"/>
                          </a:solidFill>
                          <a:latin typeface="Inter"/>
                          <a:ea typeface="Inter"/>
                          <a:cs typeface="Inter"/>
                          <a:sym typeface="Inter"/>
                        </a:rPr>
                        <a:t>challenges</a:t>
                      </a:r>
                      <a:r>
                        <a:rPr lang="en-US" sz="2100">
                          <a:solidFill>
                            <a:srgbClr val="000000"/>
                          </a:solidFill>
                          <a:latin typeface="Inter"/>
                          <a:ea typeface="Inter"/>
                          <a:cs typeface="Inter"/>
                          <a:sym typeface="Inter"/>
                        </a:rPr>
                        <a:t> another person’s views. </a:t>
                      </a:r>
                      <a:r>
                        <a:rPr b="1" lang="en-US" sz="2100">
                          <a:solidFill>
                            <a:srgbClr val="000000"/>
                          </a:solidFill>
                          <a:latin typeface="Inter"/>
                          <a:ea typeface="Inter"/>
                          <a:cs typeface="Inter"/>
                          <a:sym typeface="Inter"/>
                        </a:rPr>
                        <a:t>Accurately</a:t>
                      </a:r>
                      <a:r>
                        <a:rPr lang="en-US" sz="2100">
                          <a:solidFill>
                            <a:srgbClr val="000000"/>
                          </a:solidFill>
                          <a:latin typeface="Inter"/>
                          <a:ea typeface="Inter"/>
                          <a:cs typeface="Inter"/>
                          <a:sym typeface="Inter"/>
                        </a:rPr>
                        <a:t> summarizes counterclaim before explaining disagreement.</a:t>
                      </a:r>
                      <a:endParaRPr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lang="en-US" sz="2100">
                          <a:solidFill>
                            <a:srgbClr val="000000"/>
                          </a:solidFill>
                          <a:latin typeface="Inter"/>
                          <a:ea typeface="Inter"/>
                          <a:cs typeface="Inter"/>
                          <a:sym typeface="Inter"/>
                        </a:rPr>
                        <a:t>-How might __________ affect your argument?</a:t>
                      </a:r>
                      <a:endParaRPr sz="2100">
                        <a:solidFill>
                          <a:srgbClr val="000000"/>
                        </a:solidFill>
                        <a:latin typeface="Inter"/>
                        <a:ea typeface="Inter"/>
                        <a:cs typeface="Inter"/>
                        <a:sym typeface="Inter"/>
                      </a:endParaRPr>
                    </a:p>
                    <a:p>
                      <a:pPr indent="0" lvl="0" marL="0" rtl="0" algn="l">
                        <a:spcBef>
                          <a:spcPts val="0"/>
                        </a:spcBef>
                        <a:spcAft>
                          <a:spcPts val="0"/>
                        </a:spcAft>
                        <a:buNone/>
                      </a:pPr>
                      <a:r>
                        <a:rPr lang="en-US" sz="2100">
                          <a:solidFill>
                            <a:srgbClr val="000000"/>
                          </a:solidFill>
                          <a:latin typeface="Inter"/>
                          <a:ea typeface="Inter"/>
                          <a:cs typeface="Inter"/>
                          <a:sym typeface="Inter"/>
                        </a:rPr>
                        <a:t>-Have you considered __________?</a:t>
                      </a:r>
                      <a:endParaRPr sz="2100">
                        <a:solidFill>
                          <a:srgbClr val="000000"/>
                        </a:solidFill>
                        <a:latin typeface="Inter"/>
                        <a:ea typeface="Inter"/>
                        <a:cs typeface="Inter"/>
                        <a:sym typeface="Inter"/>
                      </a:endParaRPr>
                    </a:p>
                    <a:p>
                      <a:pPr indent="0" lvl="0" marL="0" rtl="0" algn="l">
                        <a:spcBef>
                          <a:spcPts val="0"/>
                        </a:spcBef>
                        <a:spcAft>
                          <a:spcPts val="0"/>
                        </a:spcAft>
                        <a:buNone/>
                      </a:pPr>
                      <a:r>
                        <a:rPr lang="en-US" sz="2100">
                          <a:solidFill>
                            <a:srgbClr val="000000"/>
                          </a:solidFill>
                          <a:latin typeface="Inter"/>
                          <a:ea typeface="Inter"/>
                          <a:cs typeface="Inter"/>
                          <a:sym typeface="Inter"/>
                        </a:rPr>
                        <a:t>-Can you provide evidence for ______?</a:t>
                      </a:r>
                      <a:endParaRPr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r>
              <a:tr h="963850">
                <a:tc>
                  <a:txBody>
                    <a:bodyPr/>
                    <a:lstStyle/>
                    <a:p>
                      <a:pPr indent="0" lvl="0" marL="0" rtl="0" algn="ctr">
                        <a:spcBef>
                          <a:spcPts val="0"/>
                        </a:spcBef>
                        <a:spcAft>
                          <a:spcPts val="0"/>
                        </a:spcAft>
                        <a:buNone/>
                      </a:pPr>
                      <a:r>
                        <a:rPr b="1" lang="en-US" sz="2300">
                          <a:solidFill>
                            <a:srgbClr val="000000"/>
                          </a:solidFill>
                          <a:latin typeface="Inter"/>
                          <a:ea typeface="Inter"/>
                          <a:cs typeface="Inter"/>
                          <a:sym typeface="Inter"/>
                        </a:rPr>
                        <a:t>Encourage</a:t>
                      </a:r>
                      <a:endParaRPr b="1" sz="2300">
                        <a:solidFill>
                          <a:srgbClr val="000000"/>
                        </a:solidFill>
                        <a:latin typeface="Inter"/>
                        <a:ea typeface="Inter"/>
                        <a:cs typeface="Inter"/>
                        <a:sym typeface="Inter"/>
                      </a:endParaRPr>
                    </a:p>
                  </a:txBody>
                  <a:tcPr marT="128000" marB="128000" marR="146050" marL="146050" anchor="ctr">
                    <a:lnL cap="flat" cmpd="sng" w="635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2100">
                          <a:solidFill>
                            <a:srgbClr val="000000"/>
                          </a:solidFill>
                          <a:latin typeface="Inter"/>
                          <a:ea typeface="Inter"/>
                          <a:cs typeface="Inter"/>
                          <a:sym typeface="Inter"/>
                        </a:rPr>
                        <a:t>Encourages</a:t>
                      </a:r>
                      <a:r>
                        <a:rPr lang="en-US" sz="2100">
                          <a:solidFill>
                            <a:srgbClr val="000000"/>
                          </a:solidFill>
                          <a:latin typeface="Inter"/>
                          <a:ea typeface="Inter"/>
                          <a:cs typeface="Inter"/>
                          <a:sym typeface="Inter"/>
                        </a:rPr>
                        <a:t> peers to engage in dialogue. Uses </a:t>
                      </a:r>
                      <a:r>
                        <a:rPr lang="en-US" sz="2100">
                          <a:solidFill>
                            <a:srgbClr val="000000"/>
                          </a:solidFill>
                          <a:latin typeface="Inter"/>
                          <a:ea typeface="Inter"/>
                          <a:cs typeface="Inter"/>
                          <a:sym typeface="Inter"/>
                        </a:rPr>
                        <a:t>targeted probing questions</a:t>
                      </a:r>
                      <a:r>
                        <a:rPr lang="en-US" sz="2100">
                          <a:solidFill>
                            <a:srgbClr val="000000"/>
                          </a:solidFill>
                          <a:latin typeface="Inter"/>
                          <a:ea typeface="Inter"/>
                          <a:cs typeface="Inter"/>
                          <a:sym typeface="Inter"/>
                        </a:rPr>
                        <a:t> to get target responses.</a:t>
                      </a:r>
                      <a:endParaRPr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lang="en-US" sz="2100">
                          <a:solidFill>
                            <a:srgbClr val="000000"/>
                          </a:solidFill>
                          <a:latin typeface="Inter"/>
                          <a:ea typeface="Inter"/>
                          <a:cs typeface="Inter"/>
                          <a:sym typeface="Inter"/>
                        </a:rPr>
                        <a:t>-I really liked X’s idea about…</a:t>
                      </a:r>
                      <a:endParaRPr sz="2100">
                        <a:solidFill>
                          <a:srgbClr val="000000"/>
                        </a:solidFill>
                        <a:latin typeface="Inter"/>
                        <a:ea typeface="Inter"/>
                        <a:cs typeface="Inter"/>
                        <a:sym typeface="Inter"/>
                      </a:endParaRPr>
                    </a:p>
                    <a:p>
                      <a:pPr indent="0" lvl="0" marL="0" rtl="0" algn="l">
                        <a:spcBef>
                          <a:spcPts val="0"/>
                        </a:spcBef>
                        <a:spcAft>
                          <a:spcPts val="0"/>
                        </a:spcAft>
                        <a:buNone/>
                      </a:pPr>
                      <a:r>
                        <a:rPr lang="en-US" sz="2100">
                          <a:solidFill>
                            <a:srgbClr val="000000"/>
                          </a:solidFill>
                          <a:latin typeface="Inter"/>
                          <a:ea typeface="Inter"/>
                          <a:cs typeface="Inter"/>
                          <a:sym typeface="Inter"/>
                        </a:rPr>
                        <a:t>-______, What do you think the document is saying?</a:t>
                      </a:r>
                      <a:endParaRPr sz="2100">
                        <a:solidFill>
                          <a:srgbClr val="000000"/>
                        </a:solidFill>
                        <a:latin typeface="Inter"/>
                        <a:ea typeface="Inter"/>
                        <a:cs typeface="Inter"/>
                        <a:sym typeface="Inter"/>
                      </a:endParaRPr>
                    </a:p>
                    <a:p>
                      <a:pPr indent="0" lvl="0" marL="0" rtl="0" algn="l">
                        <a:spcBef>
                          <a:spcPts val="0"/>
                        </a:spcBef>
                        <a:spcAft>
                          <a:spcPts val="0"/>
                        </a:spcAft>
                        <a:buNone/>
                      </a:pPr>
                      <a:r>
                        <a:rPr lang="en-US" sz="2100">
                          <a:solidFill>
                            <a:srgbClr val="000000"/>
                          </a:solidFill>
                          <a:latin typeface="Inter"/>
                          <a:ea typeface="Inter"/>
                          <a:cs typeface="Inter"/>
                          <a:sym typeface="Inter"/>
                        </a:rPr>
                        <a:t>-Can we explore other viewpoints on this issue?</a:t>
                      </a:r>
                      <a:endParaRPr b="1" sz="2100">
                        <a:solidFill>
                          <a:srgbClr val="000000"/>
                        </a:solidFill>
                        <a:latin typeface="Inter"/>
                        <a:ea typeface="Inter"/>
                        <a:cs typeface="Inter"/>
                        <a:sym typeface="Inter"/>
                      </a:endParaRPr>
                    </a:p>
                  </a:txBody>
                  <a:tcPr marT="128000" marB="128000" marR="146050" marL="146050" anchor="ctr">
                    <a:lnL cap="flat" cmpd="sng" w="3810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solidFill>
                      <a:srgbClr val="CCCCCC"/>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7"/>
          <p:cNvSpPr txBox="1"/>
          <p:nvPr/>
        </p:nvSpPr>
        <p:spPr>
          <a:xfrm>
            <a:off x="1791340" y="4038980"/>
            <a:ext cx="14705400" cy="1539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In what ways did trade networks lay the groundwork for increased interconnectedness?</a:t>
            </a:r>
            <a:endParaRPr i="1" sz="5000"/>
          </a:p>
        </p:txBody>
      </p:sp>
      <p:sp>
        <p:nvSpPr>
          <p:cNvPr id="190" name="Google Shape;190;p2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1" name="Google Shape;191;p27"/>
          <p:cNvGrpSpPr/>
          <p:nvPr/>
        </p:nvGrpSpPr>
        <p:grpSpPr>
          <a:xfrm>
            <a:off x="-254016" y="9230009"/>
            <a:ext cx="18796033" cy="937061"/>
            <a:chOff x="204" y="0"/>
            <a:chExt cx="25061377" cy="1249415"/>
          </a:xfrm>
        </p:grpSpPr>
        <p:grpSp>
          <p:nvGrpSpPr>
            <p:cNvPr id="192" name="Google Shape;192;p27"/>
            <p:cNvGrpSpPr/>
            <p:nvPr/>
          </p:nvGrpSpPr>
          <p:grpSpPr>
            <a:xfrm rot="5400000">
              <a:off x="12002626" y="-11663734"/>
              <a:ext cx="1249415" cy="24576881"/>
              <a:chOff x="0" y="-38100"/>
              <a:chExt cx="246798" cy="4854693"/>
            </a:xfrm>
          </p:grpSpPr>
          <p:sp>
            <p:nvSpPr>
              <p:cNvPr id="193" name="Google Shape;193;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4" name="Google Shape;194;p27"/>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5" name="Google Shape;195;p2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96" name="Google Shape;196;p27"/>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97" name="Google Shape;197;p27"/>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grpSp>
        <p:nvGrpSpPr>
          <p:cNvPr id="198" name="Google Shape;198;p27"/>
          <p:cNvGrpSpPr/>
          <p:nvPr/>
        </p:nvGrpSpPr>
        <p:grpSpPr>
          <a:xfrm>
            <a:off x="15859155" y="-98041"/>
            <a:ext cx="1562626" cy="1771266"/>
            <a:chOff x="0" y="-130721"/>
            <a:chExt cx="2083500" cy="2361688"/>
          </a:xfrm>
        </p:grpSpPr>
        <p:grpSp>
          <p:nvGrpSpPr>
            <p:cNvPr id="199" name="Google Shape;199;p27"/>
            <p:cNvGrpSpPr/>
            <p:nvPr/>
          </p:nvGrpSpPr>
          <p:grpSpPr>
            <a:xfrm>
              <a:off x="75599" y="-130721"/>
              <a:ext cx="1932284" cy="2361688"/>
              <a:chOff x="0" y="-47625"/>
              <a:chExt cx="703982" cy="860425"/>
            </a:xfrm>
          </p:grpSpPr>
          <p:sp>
            <p:nvSpPr>
              <p:cNvPr id="200" name="Google Shape;200;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27"/>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2" name="Google Shape;202;p2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203" name="Google Shape;203;p2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04" name="Google Shape;204;p27"/>
          <p:cNvSpPr txBox="1"/>
          <p:nvPr/>
        </p:nvSpPr>
        <p:spPr>
          <a:xfrm>
            <a:off x="2553980" y="2019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pic>
        <p:nvPicPr>
          <p:cNvPr id="209" name="Google Shape;209;p28"/>
          <p:cNvPicPr preferRelativeResize="0"/>
          <p:nvPr/>
        </p:nvPicPr>
        <p:blipFill>
          <a:blip r:embed="rId3">
            <a:alphaModFix/>
          </a:blip>
          <a:stretch>
            <a:fillRect/>
          </a:stretch>
        </p:blipFill>
        <p:spPr>
          <a:xfrm>
            <a:off x="924175" y="4303107"/>
            <a:ext cx="2970200" cy="2970200"/>
          </a:xfrm>
          <a:prstGeom prst="rect">
            <a:avLst/>
          </a:prstGeom>
          <a:noFill/>
          <a:ln>
            <a:noFill/>
          </a:ln>
        </p:spPr>
      </p:pic>
      <p:sp>
        <p:nvSpPr>
          <p:cNvPr id="210" name="Google Shape;210;p28"/>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211" name="Google Shape;211;p28"/>
          <p:cNvGrpSpPr/>
          <p:nvPr/>
        </p:nvGrpSpPr>
        <p:grpSpPr>
          <a:xfrm>
            <a:off x="-254016" y="9230009"/>
            <a:ext cx="18796043" cy="937448"/>
            <a:chOff x="204" y="0"/>
            <a:chExt cx="25061391" cy="1249931"/>
          </a:xfrm>
        </p:grpSpPr>
        <p:grpSp>
          <p:nvGrpSpPr>
            <p:cNvPr id="212" name="Google Shape;212;p28"/>
            <p:cNvGrpSpPr/>
            <p:nvPr/>
          </p:nvGrpSpPr>
          <p:grpSpPr>
            <a:xfrm rot="5400000">
              <a:off x="12002369" y="-11663474"/>
              <a:ext cx="1249931" cy="24576878"/>
              <a:chOff x="0" y="-38100"/>
              <a:chExt cx="246900" cy="4854692"/>
            </a:xfrm>
          </p:grpSpPr>
          <p:sp>
            <p:nvSpPr>
              <p:cNvPr id="213" name="Google Shape;213;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4" name="Google Shape;214;p2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5" name="Google Shape;215;p2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6" name="Google Shape;216;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7" name="Google Shape;217;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18" name="Google Shape;218;p28"/>
          <p:cNvSpPr txBox="1"/>
          <p:nvPr/>
        </p:nvSpPr>
        <p:spPr>
          <a:xfrm>
            <a:off x="295200" y="1368425"/>
            <a:ext cx="176976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HISTORICAL SIGNIFICANCE</a:t>
            </a:r>
            <a:endParaRPr sz="900"/>
          </a:p>
        </p:txBody>
      </p:sp>
      <p:grpSp>
        <p:nvGrpSpPr>
          <p:cNvPr id="219" name="Google Shape;219;p28"/>
          <p:cNvGrpSpPr/>
          <p:nvPr/>
        </p:nvGrpSpPr>
        <p:grpSpPr>
          <a:xfrm>
            <a:off x="15859155" y="-98041"/>
            <a:ext cx="1562625" cy="1771271"/>
            <a:chOff x="0" y="-130721"/>
            <a:chExt cx="2083500" cy="2361695"/>
          </a:xfrm>
        </p:grpSpPr>
        <p:grpSp>
          <p:nvGrpSpPr>
            <p:cNvPr id="220" name="Google Shape;220;p28"/>
            <p:cNvGrpSpPr/>
            <p:nvPr/>
          </p:nvGrpSpPr>
          <p:grpSpPr>
            <a:xfrm>
              <a:off x="75599" y="-130721"/>
              <a:ext cx="1932614" cy="2361695"/>
              <a:chOff x="0" y="-47625"/>
              <a:chExt cx="704100" cy="860425"/>
            </a:xfrm>
          </p:grpSpPr>
          <p:sp>
            <p:nvSpPr>
              <p:cNvPr id="221" name="Google Shape;221;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3" name="Google Shape;223;p2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224" name="Google Shape;224;p28"/>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
        <p:nvSpPr>
          <p:cNvPr id="225" name="Google Shape;225;p28"/>
          <p:cNvSpPr txBox="1"/>
          <p:nvPr/>
        </p:nvSpPr>
        <p:spPr>
          <a:xfrm>
            <a:off x="4390650" y="4549357"/>
            <a:ext cx="7821000" cy="2477700"/>
          </a:xfrm>
          <a:prstGeom prst="rect">
            <a:avLst/>
          </a:prstGeom>
          <a:noFill/>
          <a:ln>
            <a:noFill/>
          </a:ln>
        </p:spPr>
        <p:txBody>
          <a:bodyPr anchorCtr="0" anchor="t" bIns="116050" lIns="116050" spcFirstLastPara="1" rIns="116050" wrap="square" tIns="116050">
            <a:noAutofit/>
          </a:bodyPr>
          <a:lstStyle/>
          <a:p>
            <a:pPr indent="0" lvl="0" marL="0" rtl="0" algn="ctr">
              <a:spcBef>
                <a:spcPts val="0"/>
              </a:spcBef>
              <a:spcAft>
                <a:spcPts val="0"/>
              </a:spcAft>
              <a:buNone/>
            </a:pPr>
            <a:r>
              <a:rPr b="1" lang="en-US" sz="2400">
                <a:latin typeface="Inter"/>
                <a:ea typeface="Inter"/>
                <a:cs typeface="Inter"/>
                <a:sym typeface="Inter"/>
              </a:rPr>
              <a:t>Historical Significance</a:t>
            </a:r>
            <a:endParaRPr b="1" sz="2400">
              <a:solidFill>
                <a:srgbClr val="000000"/>
              </a:solidFill>
              <a:latin typeface="Inter"/>
              <a:ea typeface="Inter"/>
              <a:cs typeface="Inter"/>
              <a:sym typeface="Inter"/>
            </a:endParaRPr>
          </a:p>
          <a:p>
            <a:pPr indent="0" lvl="0" marL="0" rtl="0" algn="ctr">
              <a:spcBef>
                <a:spcPts val="0"/>
              </a:spcBef>
              <a:spcAft>
                <a:spcPts val="0"/>
              </a:spcAft>
              <a:buNone/>
            </a:pPr>
            <a:r>
              <a:t/>
            </a:r>
            <a:endParaRPr b="1" sz="1900">
              <a:latin typeface="Inter"/>
              <a:ea typeface="Inter"/>
              <a:cs typeface="Inter"/>
              <a:sym typeface="Inter"/>
            </a:endParaRPr>
          </a:p>
          <a:p>
            <a:pPr indent="0" lvl="0" marL="0" rtl="0" algn="l">
              <a:spcBef>
                <a:spcPts val="0"/>
              </a:spcBef>
              <a:spcAft>
                <a:spcPts val="0"/>
              </a:spcAft>
              <a:buNone/>
            </a:pPr>
            <a:r>
              <a:rPr lang="en-US" sz="2400">
                <a:solidFill>
                  <a:schemeClr val="dk1"/>
                </a:solidFill>
                <a:latin typeface="Inter"/>
                <a:ea typeface="Inter"/>
                <a:cs typeface="Inter"/>
                <a:sym typeface="Inter"/>
              </a:rPr>
              <a:t>Thinking historically means identifying and exploring the reasons why historical people, places, events, or ideas are worth remembering; that is, their historical significance.</a:t>
            </a:r>
            <a:endParaRPr sz="2400">
              <a:solidFill>
                <a:schemeClr val="dk1"/>
              </a:solidFill>
              <a:latin typeface="Inter"/>
              <a:ea typeface="Inter"/>
              <a:cs typeface="Inter"/>
              <a:sym typeface="Inter"/>
            </a:endParaRPr>
          </a:p>
        </p:txBody>
      </p:sp>
      <p:pic>
        <p:nvPicPr>
          <p:cNvPr id="226" name="Google Shape;226;p28"/>
          <p:cNvPicPr preferRelativeResize="0"/>
          <p:nvPr/>
        </p:nvPicPr>
        <p:blipFill rotWithShape="1">
          <a:blip r:embed="rId5">
            <a:alphaModFix/>
          </a:blip>
          <a:srcRect b="15945" l="41941" r="26238" t="23791"/>
          <a:stretch/>
        </p:blipFill>
        <p:spPr>
          <a:xfrm>
            <a:off x="12510576" y="2815000"/>
            <a:ext cx="4911201" cy="6199625"/>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grpSp>
        <p:nvGrpSpPr>
          <p:cNvPr id="231" name="Google Shape;231;p29"/>
          <p:cNvGrpSpPr/>
          <p:nvPr/>
        </p:nvGrpSpPr>
        <p:grpSpPr>
          <a:xfrm>
            <a:off x="15859155" y="-98041"/>
            <a:ext cx="1562625" cy="1771271"/>
            <a:chOff x="0" y="-130721"/>
            <a:chExt cx="2083500" cy="2361695"/>
          </a:xfrm>
        </p:grpSpPr>
        <p:grpSp>
          <p:nvGrpSpPr>
            <p:cNvPr id="232" name="Google Shape;232;p29"/>
            <p:cNvGrpSpPr/>
            <p:nvPr/>
          </p:nvGrpSpPr>
          <p:grpSpPr>
            <a:xfrm>
              <a:off x="75599" y="-130721"/>
              <a:ext cx="1932614" cy="2361695"/>
              <a:chOff x="0" y="-47625"/>
              <a:chExt cx="704100" cy="860425"/>
            </a:xfrm>
          </p:grpSpPr>
          <p:sp>
            <p:nvSpPr>
              <p:cNvPr id="233" name="Google Shape;233;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5" name="Google Shape;235;p2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236" name="Google Shape;236;p29"/>
          <p:cNvSpPr/>
          <p:nvPr/>
        </p:nvSpPr>
        <p:spPr>
          <a:xfrm>
            <a:off x="-164890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7" name="Google Shape;237;p29"/>
          <p:cNvGrpSpPr/>
          <p:nvPr/>
        </p:nvGrpSpPr>
        <p:grpSpPr>
          <a:xfrm>
            <a:off x="-254016" y="9230009"/>
            <a:ext cx="18796043" cy="937448"/>
            <a:chOff x="204" y="0"/>
            <a:chExt cx="25061391" cy="1249931"/>
          </a:xfrm>
        </p:grpSpPr>
        <p:grpSp>
          <p:nvGrpSpPr>
            <p:cNvPr id="238" name="Google Shape;238;p29"/>
            <p:cNvGrpSpPr/>
            <p:nvPr/>
          </p:nvGrpSpPr>
          <p:grpSpPr>
            <a:xfrm rot="5400000">
              <a:off x="12002369" y="-11663474"/>
              <a:ext cx="1249931" cy="24576878"/>
              <a:chOff x="0" y="-38100"/>
              <a:chExt cx="246900" cy="4854692"/>
            </a:xfrm>
          </p:grpSpPr>
          <p:sp>
            <p:nvSpPr>
              <p:cNvPr id="239" name="Google Shape;239;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0" name="Google Shape;240;p2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1" name="Google Shape;241;p2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42" name="Google Shape;242;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43" name="Google Shape;243;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44" name="Google Shape;244;p29"/>
          <p:cNvSpPr txBox="1"/>
          <p:nvPr/>
        </p:nvSpPr>
        <p:spPr>
          <a:xfrm>
            <a:off x="1913100" y="455175"/>
            <a:ext cx="14461800" cy="2370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699">
                <a:solidFill>
                  <a:srgbClr val="231F20"/>
                </a:solidFill>
                <a:latin typeface="Halant"/>
                <a:ea typeface="Halant"/>
                <a:cs typeface="Halant"/>
                <a:sym typeface="Halant"/>
              </a:rPr>
              <a:t>HISTORICAL SIGNIFICANCE</a:t>
            </a:r>
            <a:endParaRPr b="1" sz="76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7699">
                <a:solidFill>
                  <a:srgbClr val="231F20"/>
                </a:solidFill>
                <a:latin typeface="Halant"/>
                <a:ea typeface="Halant"/>
                <a:cs typeface="Halant"/>
                <a:sym typeface="Halant"/>
              </a:rPr>
              <a:t>PRACTICE</a:t>
            </a:r>
            <a:endParaRPr sz="600"/>
          </a:p>
        </p:txBody>
      </p:sp>
      <p:sp>
        <p:nvSpPr>
          <p:cNvPr id="245" name="Google Shape;245;p29"/>
          <p:cNvSpPr txBox="1"/>
          <p:nvPr/>
        </p:nvSpPr>
        <p:spPr>
          <a:xfrm>
            <a:off x="5738125" y="3994680"/>
            <a:ext cx="6894600" cy="390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700">
                <a:solidFill>
                  <a:schemeClr val="dk1"/>
                </a:solidFill>
                <a:latin typeface="Inter"/>
                <a:ea typeface="Inter"/>
                <a:cs typeface="Inter"/>
                <a:sym typeface="Inter"/>
              </a:rPr>
              <a:t>Step 1: </a:t>
            </a:r>
            <a:r>
              <a:rPr lang="en-US" sz="2700">
                <a:solidFill>
                  <a:schemeClr val="dk1"/>
                </a:solidFill>
                <a:latin typeface="Inter"/>
                <a:ea typeface="Inter"/>
                <a:cs typeface="Inter"/>
                <a:sym typeface="Inter"/>
              </a:rPr>
              <a:t>Follow along with the review slides for the Mississippian and Inka Trade Networks</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2: </a:t>
            </a:r>
            <a:r>
              <a:rPr lang="en-US" sz="2700">
                <a:solidFill>
                  <a:schemeClr val="dk1"/>
                </a:solidFill>
                <a:latin typeface="Inter"/>
                <a:ea typeface="Inter"/>
                <a:cs typeface="Inter"/>
                <a:sym typeface="Inter"/>
              </a:rPr>
              <a:t>Add details for Who, Quantity, Profundity, Durability, &amp; Relevance</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3: </a:t>
            </a:r>
            <a:r>
              <a:rPr lang="en-US" sz="2700">
                <a:solidFill>
                  <a:schemeClr val="dk1"/>
                </a:solidFill>
                <a:latin typeface="Inter"/>
                <a:ea typeface="Inter"/>
                <a:cs typeface="Inter"/>
                <a:sym typeface="Inter"/>
              </a:rPr>
              <a:t>Determine which trade network was more historical significant.</a:t>
            </a:r>
            <a:endParaRPr sz="2700">
              <a:solidFill>
                <a:schemeClr val="dk1"/>
              </a:solidFill>
              <a:latin typeface="Inter"/>
              <a:ea typeface="Inter"/>
              <a:cs typeface="Inter"/>
              <a:sym typeface="Inter"/>
            </a:endParaRPr>
          </a:p>
        </p:txBody>
      </p:sp>
      <p:grpSp>
        <p:nvGrpSpPr>
          <p:cNvPr id="246" name="Google Shape;246;p29"/>
          <p:cNvGrpSpPr/>
          <p:nvPr/>
        </p:nvGrpSpPr>
        <p:grpSpPr>
          <a:xfrm>
            <a:off x="497750" y="2888930"/>
            <a:ext cx="4430049" cy="6113299"/>
            <a:chOff x="497750" y="2877700"/>
            <a:chExt cx="4430049" cy="6113299"/>
          </a:xfrm>
        </p:grpSpPr>
        <p:pic>
          <p:nvPicPr>
            <p:cNvPr id="247" name="Google Shape;247;p29"/>
            <p:cNvPicPr preferRelativeResize="0"/>
            <p:nvPr/>
          </p:nvPicPr>
          <p:blipFill rotWithShape="1">
            <a:blip r:embed="rId4">
              <a:alphaModFix/>
            </a:blip>
            <a:srcRect b="21201" l="27970" r="17802" t="34747"/>
            <a:stretch/>
          </p:blipFill>
          <p:spPr>
            <a:xfrm>
              <a:off x="497750" y="2877700"/>
              <a:ext cx="4430049" cy="2398523"/>
            </a:xfrm>
            <a:prstGeom prst="rect">
              <a:avLst/>
            </a:prstGeom>
            <a:noFill/>
            <a:ln cap="flat" cmpd="sng" w="19050">
              <a:solidFill>
                <a:schemeClr val="dk1"/>
              </a:solidFill>
              <a:prstDash val="solid"/>
              <a:round/>
              <a:headEnd len="sm" w="sm" type="none"/>
              <a:tailEnd len="sm" w="sm" type="none"/>
            </a:ln>
          </p:spPr>
        </p:pic>
        <p:pic>
          <p:nvPicPr>
            <p:cNvPr id="248" name="Google Shape;248;p29"/>
            <p:cNvPicPr preferRelativeResize="0"/>
            <p:nvPr/>
          </p:nvPicPr>
          <p:blipFill rotWithShape="1">
            <a:blip r:embed="rId5">
              <a:alphaModFix/>
            </a:blip>
            <a:srcRect b="16769" l="34679" r="34728" t="23317"/>
            <a:stretch/>
          </p:blipFill>
          <p:spPr>
            <a:xfrm>
              <a:off x="894750" y="4554875"/>
              <a:ext cx="3398702" cy="4436124"/>
            </a:xfrm>
            <a:prstGeom prst="rect">
              <a:avLst/>
            </a:prstGeom>
            <a:noFill/>
            <a:ln cap="flat" cmpd="sng" w="19050">
              <a:solidFill>
                <a:schemeClr val="dk1"/>
              </a:solidFill>
              <a:prstDash val="solid"/>
              <a:round/>
              <a:headEnd len="sm" w="sm" type="none"/>
              <a:tailEnd len="sm" w="sm" type="none"/>
            </a:ln>
          </p:spPr>
        </p:pic>
      </p:grpSp>
      <p:grpSp>
        <p:nvGrpSpPr>
          <p:cNvPr id="249" name="Google Shape;249;p29"/>
          <p:cNvGrpSpPr/>
          <p:nvPr/>
        </p:nvGrpSpPr>
        <p:grpSpPr>
          <a:xfrm>
            <a:off x="13443075" y="2930250"/>
            <a:ext cx="4430049" cy="6030659"/>
            <a:chOff x="13443075" y="2982800"/>
            <a:chExt cx="4430049" cy="6030659"/>
          </a:xfrm>
        </p:grpSpPr>
        <p:pic>
          <p:nvPicPr>
            <p:cNvPr id="250" name="Google Shape;250;p29"/>
            <p:cNvPicPr preferRelativeResize="0"/>
            <p:nvPr/>
          </p:nvPicPr>
          <p:blipFill rotWithShape="1">
            <a:blip r:embed="rId6">
              <a:alphaModFix/>
            </a:blip>
            <a:srcRect b="20720" l="35038" r="38800" t="28692"/>
            <a:stretch/>
          </p:blipFill>
          <p:spPr>
            <a:xfrm>
              <a:off x="13767862" y="2982800"/>
              <a:ext cx="3398702" cy="4380309"/>
            </a:xfrm>
            <a:prstGeom prst="rect">
              <a:avLst/>
            </a:prstGeom>
            <a:noFill/>
            <a:ln cap="flat" cmpd="sng" w="19050">
              <a:solidFill>
                <a:schemeClr val="dk1"/>
              </a:solidFill>
              <a:prstDash val="solid"/>
              <a:round/>
              <a:headEnd len="sm" w="sm" type="none"/>
              <a:tailEnd len="sm" w="sm" type="none"/>
            </a:ln>
          </p:spPr>
        </p:pic>
        <p:pic>
          <p:nvPicPr>
            <p:cNvPr id="251" name="Google Shape;251;p29"/>
            <p:cNvPicPr preferRelativeResize="0"/>
            <p:nvPr/>
          </p:nvPicPr>
          <p:blipFill rotWithShape="1">
            <a:blip r:embed="rId7">
              <a:alphaModFix/>
            </a:blip>
            <a:srcRect b="24087" l="28810" r="19933" t="33331"/>
            <a:stretch/>
          </p:blipFill>
          <p:spPr>
            <a:xfrm>
              <a:off x="13443075" y="6560463"/>
              <a:ext cx="4430049" cy="2452997"/>
            </a:xfrm>
            <a:prstGeom prst="rect">
              <a:avLst/>
            </a:prstGeom>
            <a:noFill/>
            <a:ln cap="flat" cmpd="sng" w="19050">
              <a:solidFill>
                <a:schemeClr val="dk1"/>
              </a:solidFill>
              <a:prstDash val="solid"/>
              <a:round/>
              <a:headEnd len="sm" w="sm" type="none"/>
              <a:tailEnd len="sm" w="sm" type="none"/>
            </a:ln>
          </p:spPr>
        </p:pic>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0"/>
          <p:cNvSpPr txBox="1"/>
          <p:nvPr/>
        </p:nvSpPr>
        <p:spPr>
          <a:xfrm>
            <a:off x="7924050" y="1606575"/>
            <a:ext cx="9745800" cy="2216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199">
                <a:solidFill>
                  <a:schemeClr val="dk1"/>
                </a:solidFill>
                <a:latin typeface="Halant"/>
                <a:ea typeface="Halant"/>
                <a:cs typeface="Halant"/>
                <a:sym typeface="Halant"/>
              </a:rPr>
              <a:t>IMPORTANCE OF</a:t>
            </a:r>
            <a:endParaRPr b="1" sz="7199">
              <a:solidFill>
                <a:schemeClr val="dk1"/>
              </a:solidFill>
              <a:latin typeface="Halant"/>
              <a:ea typeface="Halant"/>
              <a:cs typeface="Halant"/>
              <a:sym typeface="Halant"/>
            </a:endParaRPr>
          </a:p>
          <a:p>
            <a:pPr indent="0" lvl="0" marL="0" marR="0" rtl="0" algn="ctr">
              <a:lnSpc>
                <a:spcPct val="100000"/>
              </a:lnSpc>
              <a:spcBef>
                <a:spcPts val="0"/>
              </a:spcBef>
              <a:spcAft>
                <a:spcPts val="0"/>
              </a:spcAft>
              <a:buNone/>
            </a:pPr>
            <a:r>
              <a:rPr b="1" lang="en-US" sz="7199">
                <a:solidFill>
                  <a:schemeClr val="dk1"/>
                </a:solidFill>
                <a:latin typeface="Halant"/>
                <a:ea typeface="Halant"/>
                <a:cs typeface="Halant"/>
                <a:sym typeface="Halant"/>
              </a:rPr>
              <a:t>TRADE NETWORKS</a:t>
            </a:r>
            <a:endParaRPr sz="100">
              <a:solidFill>
                <a:schemeClr val="dk1"/>
              </a:solidFill>
            </a:endParaRPr>
          </a:p>
        </p:txBody>
      </p:sp>
      <p:grpSp>
        <p:nvGrpSpPr>
          <p:cNvPr id="257" name="Google Shape;257;p30"/>
          <p:cNvGrpSpPr/>
          <p:nvPr/>
        </p:nvGrpSpPr>
        <p:grpSpPr>
          <a:xfrm>
            <a:off x="15859155" y="-98041"/>
            <a:ext cx="1562625" cy="1771271"/>
            <a:chOff x="0" y="-130721"/>
            <a:chExt cx="2083500" cy="2361695"/>
          </a:xfrm>
        </p:grpSpPr>
        <p:grpSp>
          <p:nvGrpSpPr>
            <p:cNvPr id="258" name="Google Shape;258;p30"/>
            <p:cNvGrpSpPr/>
            <p:nvPr/>
          </p:nvGrpSpPr>
          <p:grpSpPr>
            <a:xfrm>
              <a:off x="75599" y="-130721"/>
              <a:ext cx="1932614" cy="2361695"/>
              <a:chOff x="0" y="-47625"/>
              <a:chExt cx="704100" cy="860425"/>
            </a:xfrm>
          </p:grpSpPr>
          <p:sp>
            <p:nvSpPr>
              <p:cNvPr id="259" name="Google Shape;259;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1" name="Google Shape;261;p3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4</a:t>
              </a:r>
              <a:endParaRPr/>
            </a:p>
          </p:txBody>
        </p:sp>
      </p:grpSp>
      <p:sp>
        <p:nvSpPr>
          <p:cNvPr id="262" name="Google Shape;262;p30"/>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63" name="Google Shape;263;p30"/>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64" name="Google Shape;264;p30"/>
          <p:cNvGrpSpPr/>
          <p:nvPr/>
        </p:nvGrpSpPr>
        <p:grpSpPr>
          <a:xfrm>
            <a:off x="185402" y="-144662"/>
            <a:ext cx="937455" cy="10431728"/>
            <a:chOff x="0" y="-38100"/>
            <a:chExt cx="246900" cy="2747433"/>
          </a:xfrm>
        </p:grpSpPr>
        <p:sp>
          <p:nvSpPr>
            <p:cNvPr id="265" name="Google Shape;265;p30"/>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66" name="Google Shape;266;p30"/>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7" name="Google Shape;267;p30"/>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68" name="Google Shape;268;p30"/>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269" name="Google Shape;269;p30"/>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grpSp>
        <p:nvGrpSpPr>
          <p:cNvPr id="270" name="Google Shape;270;p30"/>
          <p:cNvGrpSpPr/>
          <p:nvPr/>
        </p:nvGrpSpPr>
        <p:grpSpPr>
          <a:xfrm>
            <a:off x="7800735" y="3746465"/>
            <a:ext cx="10325768" cy="1105408"/>
            <a:chOff x="1704735" y="3746465"/>
            <a:chExt cx="10325768" cy="1105408"/>
          </a:xfrm>
        </p:grpSpPr>
        <p:sp>
          <p:nvSpPr>
            <p:cNvPr id="271" name="Google Shape;271;p30"/>
            <p:cNvSpPr txBox="1"/>
            <p:nvPr/>
          </p:nvSpPr>
          <p:spPr>
            <a:xfrm>
              <a:off x="2988503" y="3823969"/>
              <a:ext cx="9042000" cy="950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Trade allows for the exchange of essential goods, like food, materials, and technology.</a:t>
              </a:r>
              <a:endParaRPr/>
            </a:p>
          </p:txBody>
        </p:sp>
        <p:grpSp>
          <p:nvGrpSpPr>
            <p:cNvPr id="272" name="Google Shape;272;p30"/>
            <p:cNvGrpSpPr/>
            <p:nvPr/>
          </p:nvGrpSpPr>
          <p:grpSpPr>
            <a:xfrm>
              <a:off x="1704735" y="3746465"/>
              <a:ext cx="1105408" cy="1105408"/>
              <a:chOff x="0" y="-56030"/>
              <a:chExt cx="812800" cy="812800"/>
            </a:xfrm>
          </p:grpSpPr>
          <p:sp>
            <p:nvSpPr>
              <p:cNvPr id="273" name="Google Shape;273;p3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3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75" name="Google Shape;275;p30"/>
            <p:cNvSpPr txBox="1"/>
            <p:nvPr/>
          </p:nvSpPr>
          <p:spPr>
            <a:xfrm>
              <a:off x="1704735" y="3911719"/>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rgbClr val="FFFFFF"/>
                  </a:solidFill>
                  <a:latin typeface="Halant"/>
                  <a:ea typeface="Halant"/>
                  <a:cs typeface="Halant"/>
                  <a:sym typeface="Halant"/>
                </a:rPr>
                <a:t>1</a:t>
              </a:r>
              <a:endParaRPr>
                <a:solidFill>
                  <a:srgbClr val="FFFFFF"/>
                </a:solidFill>
              </a:endParaRPr>
            </a:p>
          </p:txBody>
        </p:sp>
      </p:grpSp>
      <p:grpSp>
        <p:nvGrpSpPr>
          <p:cNvPr id="276" name="Google Shape;276;p30"/>
          <p:cNvGrpSpPr/>
          <p:nvPr/>
        </p:nvGrpSpPr>
        <p:grpSpPr>
          <a:xfrm>
            <a:off x="7800735" y="5193381"/>
            <a:ext cx="9745868" cy="1105408"/>
            <a:chOff x="1704735" y="5802329"/>
            <a:chExt cx="9745868" cy="1105408"/>
          </a:xfrm>
        </p:grpSpPr>
        <p:sp>
          <p:nvSpPr>
            <p:cNvPr id="277" name="Google Shape;277;p30"/>
            <p:cNvSpPr txBox="1"/>
            <p:nvPr/>
          </p:nvSpPr>
          <p:spPr>
            <a:xfrm>
              <a:off x="2988503" y="5879833"/>
              <a:ext cx="8462100" cy="950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Trade facilitates shared beliefs, cultural practices and knowledge.</a:t>
              </a:r>
              <a:endParaRPr/>
            </a:p>
          </p:txBody>
        </p:sp>
        <p:grpSp>
          <p:nvGrpSpPr>
            <p:cNvPr id="278" name="Google Shape;278;p30"/>
            <p:cNvGrpSpPr/>
            <p:nvPr/>
          </p:nvGrpSpPr>
          <p:grpSpPr>
            <a:xfrm>
              <a:off x="1704735" y="5802329"/>
              <a:ext cx="1105408" cy="1105408"/>
              <a:chOff x="0" y="-56030"/>
              <a:chExt cx="812800" cy="812800"/>
            </a:xfrm>
          </p:grpSpPr>
          <p:sp>
            <p:nvSpPr>
              <p:cNvPr id="279" name="Google Shape;279;p3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3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81" name="Google Shape;281;p30"/>
            <p:cNvSpPr txBox="1"/>
            <p:nvPr/>
          </p:nvSpPr>
          <p:spPr>
            <a:xfrm>
              <a:off x="1704735" y="5967583"/>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rgbClr val="FFFFFF"/>
                  </a:solidFill>
                  <a:latin typeface="Halant"/>
                  <a:ea typeface="Halant"/>
                  <a:cs typeface="Halant"/>
                  <a:sym typeface="Halant"/>
                </a:rPr>
                <a:t>2</a:t>
              </a:r>
              <a:endParaRPr>
                <a:solidFill>
                  <a:srgbClr val="FFFFFF"/>
                </a:solidFill>
              </a:endParaRPr>
            </a:p>
          </p:txBody>
        </p:sp>
      </p:grpSp>
      <p:grpSp>
        <p:nvGrpSpPr>
          <p:cNvPr id="282" name="Google Shape;282;p30"/>
          <p:cNvGrpSpPr/>
          <p:nvPr/>
        </p:nvGrpSpPr>
        <p:grpSpPr>
          <a:xfrm>
            <a:off x="7800735" y="6640298"/>
            <a:ext cx="9745868" cy="1900800"/>
            <a:chOff x="1704735" y="7935698"/>
            <a:chExt cx="9745868" cy="1900800"/>
          </a:xfrm>
        </p:grpSpPr>
        <p:sp>
          <p:nvSpPr>
            <p:cNvPr id="283" name="Google Shape;283;p30"/>
            <p:cNvSpPr txBox="1"/>
            <p:nvPr/>
          </p:nvSpPr>
          <p:spPr>
            <a:xfrm>
              <a:off x="2988503" y="7935698"/>
              <a:ext cx="84621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Trade encourages the development of civilizations such as large settlements to act as hubs of exchange and roads to effectively transport goods and people.</a:t>
              </a:r>
              <a:endParaRPr/>
            </a:p>
          </p:txBody>
        </p:sp>
        <p:grpSp>
          <p:nvGrpSpPr>
            <p:cNvPr id="284" name="Google Shape;284;p30"/>
            <p:cNvGrpSpPr/>
            <p:nvPr/>
          </p:nvGrpSpPr>
          <p:grpSpPr>
            <a:xfrm>
              <a:off x="1704735" y="8333394"/>
              <a:ext cx="1105408" cy="1105408"/>
              <a:chOff x="0" y="0"/>
              <a:chExt cx="812800" cy="812800"/>
            </a:xfrm>
          </p:grpSpPr>
          <p:sp>
            <p:nvSpPr>
              <p:cNvPr id="285" name="Google Shape;285;p3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0"/>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87" name="Google Shape;287;p30"/>
            <p:cNvSpPr txBox="1"/>
            <p:nvPr/>
          </p:nvSpPr>
          <p:spPr>
            <a:xfrm>
              <a:off x="1704735" y="8498648"/>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rgbClr val="FFFFFF"/>
                  </a:solidFill>
                  <a:latin typeface="Halant"/>
                  <a:ea typeface="Halant"/>
                  <a:cs typeface="Halant"/>
                  <a:sym typeface="Halant"/>
                </a:rPr>
                <a:t>3</a:t>
              </a:r>
              <a:endParaRPr>
                <a:solidFill>
                  <a:srgbClr val="FFFFFF"/>
                </a:solidFill>
              </a:endParaRPr>
            </a:p>
          </p:txBody>
        </p:sp>
      </p:grpSp>
      <p:pic>
        <p:nvPicPr>
          <p:cNvPr id="288" name="Google Shape;288;p30"/>
          <p:cNvPicPr preferRelativeResize="0"/>
          <p:nvPr/>
        </p:nvPicPr>
        <p:blipFill rotWithShape="1">
          <a:blip r:embed="rId4">
            <a:alphaModFix/>
          </a:blip>
          <a:srcRect b="0" l="0" r="62080" t="0"/>
          <a:stretch/>
        </p:blipFill>
        <p:spPr>
          <a:xfrm>
            <a:off x="1155075" y="751100"/>
            <a:ext cx="6317711" cy="8680264"/>
          </a:xfrm>
          <a:prstGeom prst="rect">
            <a:avLst/>
          </a:prstGeom>
          <a:noFill/>
          <a:ln>
            <a:noFill/>
          </a:ln>
        </p:spPr>
      </p:pic>
      <p:sp>
        <p:nvSpPr>
          <p:cNvPr id="289" name="Google Shape;289;p30"/>
          <p:cNvSpPr txBox="1"/>
          <p:nvPr/>
        </p:nvSpPr>
        <p:spPr>
          <a:xfrm>
            <a:off x="1311425" y="9697550"/>
            <a:ext cx="6612600" cy="39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Medieval Trade Routes Thematic Map, </a:t>
            </a:r>
            <a:r>
              <a:rPr lang="en-US" sz="1800" u="sng">
                <a:solidFill>
                  <a:schemeClr val="hlink"/>
                </a:solidFill>
                <a:latin typeface="Inter"/>
                <a:ea typeface="Inter"/>
                <a:cs typeface="Inter"/>
                <a:sym typeface="Inter"/>
                <a:hlinkClick r:id="rId5"/>
              </a:rPr>
              <a:t>OER Project</a:t>
            </a:r>
            <a:endParaRPr sz="1800">
              <a:solidFill>
                <a:schemeClr val="dk1"/>
              </a:solidFill>
              <a:latin typeface="Inter"/>
              <a:ea typeface="Inter"/>
              <a:cs typeface="Inter"/>
              <a:sym typeface="Inter"/>
            </a:endParaRPr>
          </a:p>
        </p:txBody>
      </p:sp>
      <p:sp>
        <p:nvSpPr>
          <p:cNvPr id="290" name="Google Shape;290;p30"/>
          <p:cNvSpPr txBox="1"/>
          <p:nvPr/>
        </p:nvSpPr>
        <p:spPr>
          <a:xfrm>
            <a:off x="11694763" y="751100"/>
            <a:ext cx="1957800" cy="746700"/>
          </a:xfrm>
          <a:prstGeom prst="rect">
            <a:avLst/>
          </a:prstGeom>
          <a:solidFill>
            <a:srgbClr val="E95C3D"/>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200">
                <a:solidFill>
                  <a:schemeClr val="lt1"/>
                </a:solidFill>
                <a:latin typeface="Plus Jakarta Sans"/>
                <a:ea typeface="Plus Jakarta Sans"/>
                <a:cs typeface="Plus Jakarta Sans"/>
                <a:sym typeface="Plus Jakarta Sans"/>
              </a:rPr>
              <a:t>REVIEW!</a:t>
            </a:r>
            <a:endParaRPr b="1" sz="3200">
              <a:solidFill>
                <a:schemeClr val="lt1"/>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31"/>
          <p:cNvSpPr txBox="1"/>
          <p:nvPr/>
        </p:nvSpPr>
        <p:spPr>
          <a:xfrm>
            <a:off x="6491300" y="3466425"/>
            <a:ext cx="11759700" cy="5451300"/>
          </a:xfrm>
          <a:prstGeom prst="rect">
            <a:avLst/>
          </a:prstGeom>
          <a:noFill/>
          <a:ln>
            <a:noFill/>
          </a:ln>
        </p:spPr>
        <p:txBody>
          <a:bodyPr anchorCtr="0" anchor="t" bIns="0" lIns="0" spcFirstLastPara="1" rIns="0" wrap="square" tIns="0">
            <a:spAutoFit/>
          </a:bodyPr>
          <a:lstStyle/>
          <a:p>
            <a:pPr indent="-471614" lvl="0" marL="457200" marR="0" rtl="0" algn="l">
              <a:lnSpc>
                <a:spcPct val="100000"/>
              </a:lnSpc>
              <a:spcBef>
                <a:spcPts val="0"/>
              </a:spcBef>
              <a:spcAft>
                <a:spcPts val="0"/>
              </a:spcAft>
              <a:buClr>
                <a:srgbClr val="231F20"/>
              </a:buClr>
              <a:buSzPts val="3827"/>
              <a:buFont typeface="Inter"/>
              <a:buChar char="●"/>
            </a:pPr>
            <a:r>
              <a:rPr lang="en-US" sz="3827">
                <a:solidFill>
                  <a:srgbClr val="231F20"/>
                </a:solidFill>
                <a:latin typeface="Inter"/>
                <a:ea typeface="Inter"/>
                <a:cs typeface="Inter"/>
                <a:sym typeface="Inter"/>
              </a:rPr>
              <a:t>1438-1533 (controlled by Inka Empire)</a:t>
            </a:r>
            <a:endParaRPr sz="3827">
              <a:solidFill>
                <a:srgbClr val="231F20"/>
              </a:solidFill>
              <a:latin typeface="Inter"/>
              <a:ea typeface="Inter"/>
              <a:cs typeface="Inter"/>
              <a:sym typeface="Inter"/>
            </a:endParaRPr>
          </a:p>
          <a:p>
            <a:pPr indent="-471614" lvl="0" marL="457200" marR="0" rtl="0" algn="l">
              <a:lnSpc>
                <a:spcPct val="100000"/>
              </a:lnSpc>
              <a:spcBef>
                <a:spcPts val="0"/>
              </a:spcBef>
              <a:spcAft>
                <a:spcPts val="0"/>
              </a:spcAft>
              <a:buClr>
                <a:srgbClr val="231F20"/>
              </a:buClr>
              <a:buSzPts val="3827"/>
              <a:buFont typeface="Inter"/>
              <a:buChar char="●"/>
            </a:pPr>
            <a:r>
              <a:rPr lang="en-US" sz="3827">
                <a:solidFill>
                  <a:srgbClr val="231F20"/>
                </a:solidFill>
                <a:latin typeface="Inter"/>
                <a:ea typeface="Inter"/>
                <a:cs typeface="Inter"/>
                <a:sym typeface="Inter"/>
              </a:rPr>
              <a:t>One of the most advanced road systems in the world</a:t>
            </a:r>
            <a:endParaRPr sz="3827">
              <a:solidFill>
                <a:srgbClr val="231F20"/>
              </a:solidFill>
              <a:latin typeface="Inter"/>
              <a:ea typeface="Inter"/>
              <a:cs typeface="Inter"/>
              <a:sym typeface="Inter"/>
            </a:endParaRPr>
          </a:p>
          <a:p>
            <a:pPr indent="-381000" lvl="1" marL="914400" marR="0" rtl="0" algn="l">
              <a:lnSpc>
                <a:spcPct val="100000"/>
              </a:lnSpc>
              <a:spcBef>
                <a:spcPts val="0"/>
              </a:spcBef>
              <a:spcAft>
                <a:spcPts val="0"/>
              </a:spcAft>
              <a:buClr>
                <a:srgbClr val="231F20"/>
              </a:buClr>
              <a:buSzPts val="2400"/>
              <a:buFont typeface="Inter"/>
              <a:buChar char="○"/>
            </a:pPr>
            <a:r>
              <a:rPr lang="en-US" sz="2400">
                <a:solidFill>
                  <a:srgbClr val="231F20"/>
                </a:solidFill>
                <a:latin typeface="Inter"/>
                <a:ea typeface="Inter"/>
                <a:cs typeface="Inter"/>
                <a:sym typeface="Inter"/>
              </a:rPr>
              <a:t>At over 25,000 miles it was at least 20,000 miles longer than the more well known Silk Road in Eurasia</a:t>
            </a:r>
            <a:endParaRPr sz="2400">
              <a:solidFill>
                <a:srgbClr val="231F20"/>
              </a:solidFill>
              <a:latin typeface="Inter"/>
              <a:ea typeface="Inter"/>
              <a:cs typeface="Inter"/>
              <a:sym typeface="Inter"/>
            </a:endParaRPr>
          </a:p>
          <a:p>
            <a:pPr indent="-471614" lvl="0" marL="457200" marR="0" rtl="0" algn="l">
              <a:lnSpc>
                <a:spcPct val="100000"/>
              </a:lnSpc>
              <a:spcBef>
                <a:spcPts val="0"/>
              </a:spcBef>
              <a:spcAft>
                <a:spcPts val="0"/>
              </a:spcAft>
              <a:buClr>
                <a:srgbClr val="231F20"/>
              </a:buClr>
              <a:buSzPts val="3827"/>
              <a:buFont typeface="Inter"/>
              <a:buChar char="●"/>
            </a:pPr>
            <a:r>
              <a:rPr lang="en-US" sz="3827">
                <a:solidFill>
                  <a:srgbClr val="231F20"/>
                </a:solidFill>
                <a:latin typeface="Inter"/>
                <a:ea typeface="Inter"/>
                <a:cs typeface="Inter"/>
                <a:sym typeface="Inter"/>
              </a:rPr>
              <a:t>Spread goods (llamas, gold, quinoa, etc.) agricultural techniques, art styles (weaving patterns, etc.) and religious beliefs</a:t>
            </a:r>
            <a:endParaRPr sz="3827">
              <a:solidFill>
                <a:srgbClr val="231F20"/>
              </a:solidFill>
              <a:latin typeface="Inter"/>
              <a:ea typeface="Inter"/>
              <a:cs typeface="Inter"/>
              <a:sym typeface="Inter"/>
            </a:endParaRPr>
          </a:p>
          <a:p>
            <a:pPr indent="-471614" lvl="0" marL="457200" marR="0" rtl="0" algn="l">
              <a:lnSpc>
                <a:spcPct val="100000"/>
              </a:lnSpc>
              <a:spcBef>
                <a:spcPts val="0"/>
              </a:spcBef>
              <a:spcAft>
                <a:spcPts val="0"/>
              </a:spcAft>
              <a:buClr>
                <a:srgbClr val="231F20"/>
              </a:buClr>
              <a:buSzPts val="3827"/>
              <a:buFont typeface="Inter"/>
              <a:buChar char="●"/>
            </a:pPr>
            <a:r>
              <a:rPr lang="en-US" sz="3827">
                <a:solidFill>
                  <a:srgbClr val="231F20"/>
                </a:solidFill>
                <a:latin typeface="Inter"/>
                <a:ea typeface="Inter"/>
                <a:cs typeface="Inter"/>
                <a:sym typeface="Inter"/>
              </a:rPr>
              <a:t>Massive expanse of territory may have made defense </a:t>
            </a:r>
            <a:r>
              <a:rPr lang="en-US" sz="3827">
                <a:solidFill>
                  <a:srgbClr val="231F20"/>
                </a:solidFill>
                <a:latin typeface="Inter"/>
                <a:ea typeface="Inter"/>
                <a:cs typeface="Inter"/>
                <a:sym typeface="Inter"/>
              </a:rPr>
              <a:t>against</a:t>
            </a:r>
            <a:r>
              <a:rPr lang="en-US" sz="3827">
                <a:solidFill>
                  <a:srgbClr val="231F20"/>
                </a:solidFill>
                <a:latin typeface="Inter"/>
                <a:ea typeface="Inter"/>
                <a:cs typeface="Inter"/>
                <a:sym typeface="Inter"/>
              </a:rPr>
              <a:t> Spanish more challenging</a:t>
            </a:r>
            <a:endParaRPr sz="3827">
              <a:solidFill>
                <a:srgbClr val="231F20"/>
              </a:solidFill>
              <a:latin typeface="Inter"/>
              <a:ea typeface="Inter"/>
              <a:cs typeface="Inter"/>
              <a:sym typeface="Inter"/>
            </a:endParaRPr>
          </a:p>
        </p:txBody>
      </p:sp>
      <p:grpSp>
        <p:nvGrpSpPr>
          <p:cNvPr id="296" name="Google Shape;296;p31"/>
          <p:cNvGrpSpPr/>
          <p:nvPr/>
        </p:nvGrpSpPr>
        <p:grpSpPr>
          <a:xfrm>
            <a:off x="15859155" y="-98041"/>
            <a:ext cx="1562625" cy="1771271"/>
            <a:chOff x="0" y="-130721"/>
            <a:chExt cx="2083500" cy="2361695"/>
          </a:xfrm>
        </p:grpSpPr>
        <p:grpSp>
          <p:nvGrpSpPr>
            <p:cNvPr id="297" name="Google Shape;297;p31"/>
            <p:cNvGrpSpPr/>
            <p:nvPr/>
          </p:nvGrpSpPr>
          <p:grpSpPr>
            <a:xfrm>
              <a:off x="75599" y="-130721"/>
              <a:ext cx="1932614" cy="2361695"/>
              <a:chOff x="0" y="-47625"/>
              <a:chExt cx="704100" cy="860425"/>
            </a:xfrm>
          </p:grpSpPr>
          <p:sp>
            <p:nvSpPr>
              <p:cNvPr id="298" name="Google Shape;298;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3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0" name="Google Shape;300;p3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5</a:t>
              </a:r>
              <a:endParaRPr/>
            </a:p>
          </p:txBody>
        </p:sp>
      </p:grpSp>
      <p:sp>
        <p:nvSpPr>
          <p:cNvPr id="301" name="Google Shape;301;p31"/>
          <p:cNvSpPr/>
          <p:nvPr/>
        </p:nvSpPr>
        <p:spPr>
          <a:xfrm>
            <a:off x="-1808878" y="-2931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02" name="Google Shape;302;p31"/>
          <p:cNvSpPr/>
          <p:nvPr/>
        </p:nvSpPr>
        <p:spPr>
          <a:xfrm>
            <a:off x="14982801" y="51435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3" name="Google Shape;303;p31"/>
          <p:cNvGrpSpPr/>
          <p:nvPr/>
        </p:nvGrpSpPr>
        <p:grpSpPr>
          <a:xfrm>
            <a:off x="-254016" y="9230009"/>
            <a:ext cx="18796043" cy="937448"/>
            <a:chOff x="204" y="0"/>
            <a:chExt cx="25061391" cy="1249931"/>
          </a:xfrm>
        </p:grpSpPr>
        <p:grpSp>
          <p:nvGrpSpPr>
            <p:cNvPr id="304" name="Google Shape;304;p31"/>
            <p:cNvGrpSpPr/>
            <p:nvPr/>
          </p:nvGrpSpPr>
          <p:grpSpPr>
            <a:xfrm rot="5400000">
              <a:off x="12002369" y="-11663474"/>
              <a:ext cx="1249931" cy="24576878"/>
              <a:chOff x="0" y="-38100"/>
              <a:chExt cx="246900" cy="4854692"/>
            </a:xfrm>
          </p:grpSpPr>
          <p:sp>
            <p:nvSpPr>
              <p:cNvPr id="305" name="Google Shape;305;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6" name="Google Shape;306;p3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7" name="Google Shape;307;p3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08" name="Google Shape;308;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9" name="Google Shape;309;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10" name="Google Shape;310;p31"/>
          <p:cNvSpPr txBox="1"/>
          <p:nvPr/>
        </p:nvSpPr>
        <p:spPr>
          <a:xfrm>
            <a:off x="6281350" y="689175"/>
            <a:ext cx="111402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AVENUES</a:t>
            </a:r>
            <a:r>
              <a:rPr b="1" lang="en-US" sz="8499">
                <a:solidFill>
                  <a:srgbClr val="231F20"/>
                </a:solidFill>
                <a:latin typeface="Halant"/>
                <a:ea typeface="Halant"/>
                <a:cs typeface="Halant"/>
                <a:sym typeface="Halant"/>
              </a:rPr>
              <a:t> </a:t>
            </a:r>
            <a:r>
              <a:rPr b="1" lang="en-US" sz="8499">
                <a:solidFill>
                  <a:srgbClr val="231F20"/>
                </a:solidFill>
                <a:latin typeface="Halant"/>
                <a:ea typeface="Halant"/>
                <a:cs typeface="Halant"/>
                <a:sym typeface="Halant"/>
              </a:rPr>
              <a:t>OF </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TRADE: INKA ROAD</a:t>
            </a:r>
            <a:endParaRPr b="1" sz="8499">
              <a:solidFill>
                <a:srgbClr val="231F20"/>
              </a:solidFill>
              <a:latin typeface="Halant"/>
              <a:ea typeface="Halant"/>
              <a:cs typeface="Halant"/>
              <a:sym typeface="Halant"/>
            </a:endParaRPr>
          </a:p>
        </p:txBody>
      </p:sp>
      <p:pic>
        <p:nvPicPr>
          <p:cNvPr id="311" name="Google Shape;311;p31"/>
          <p:cNvPicPr preferRelativeResize="0"/>
          <p:nvPr/>
        </p:nvPicPr>
        <p:blipFill>
          <a:blip r:embed="rId4">
            <a:alphaModFix/>
          </a:blip>
          <a:stretch>
            <a:fillRect/>
          </a:stretch>
        </p:blipFill>
        <p:spPr>
          <a:xfrm>
            <a:off x="664273" y="330325"/>
            <a:ext cx="5306100" cy="8191276"/>
          </a:xfrm>
          <a:prstGeom prst="rect">
            <a:avLst/>
          </a:prstGeom>
          <a:noFill/>
          <a:ln>
            <a:noFill/>
          </a:ln>
        </p:spPr>
      </p:pic>
      <p:sp>
        <p:nvSpPr>
          <p:cNvPr id="312" name="Google Shape;312;p31"/>
          <p:cNvSpPr txBox="1"/>
          <p:nvPr/>
        </p:nvSpPr>
        <p:spPr>
          <a:xfrm>
            <a:off x="397025" y="8554550"/>
            <a:ext cx="6612600" cy="39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Map of Inca Empire Road System, By Manco Capac </a:t>
            </a:r>
            <a:r>
              <a:rPr lang="en-US" sz="1800" u="sng">
                <a:solidFill>
                  <a:schemeClr val="hlink"/>
                </a:solidFill>
                <a:latin typeface="Inter"/>
                <a:ea typeface="Inter"/>
                <a:cs typeface="Inter"/>
                <a:sym typeface="Inter"/>
                <a:hlinkClick r:id="rId5"/>
              </a:rPr>
              <a:t>CC By SA-3.0</a:t>
            </a:r>
            <a:endParaRPr sz="1800">
              <a:solidFill>
                <a:schemeClr val="dk1"/>
              </a:solidFill>
              <a:latin typeface="Inter"/>
              <a:ea typeface="Inter"/>
              <a:cs typeface="Inter"/>
              <a:sym typeface="Inter"/>
            </a:endParaRPr>
          </a:p>
        </p:txBody>
      </p:sp>
      <p:sp>
        <p:nvSpPr>
          <p:cNvPr id="313" name="Google Shape;313;p31"/>
          <p:cNvSpPr txBox="1"/>
          <p:nvPr/>
        </p:nvSpPr>
        <p:spPr>
          <a:xfrm>
            <a:off x="6415088" y="308175"/>
            <a:ext cx="1957800" cy="746700"/>
          </a:xfrm>
          <a:prstGeom prst="rect">
            <a:avLst/>
          </a:prstGeom>
          <a:solidFill>
            <a:srgbClr val="E95C3D"/>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200">
                <a:solidFill>
                  <a:schemeClr val="lt1"/>
                </a:solidFill>
                <a:latin typeface="Plus Jakarta Sans"/>
                <a:ea typeface="Plus Jakarta Sans"/>
                <a:cs typeface="Plus Jakarta Sans"/>
                <a:sym typeface="Plus Jakarta Sans"/>
              </a:rPr>
              <a:t>REVIEW!</a:t>
            </a:r>
            <a:endParaRPr b="1" sz="3200">
              <a:solidFill>
                <a:schemeClr val="lt1"/>
              </a:solidFill>
              <a:latin typeface="Plus Jakarta Sans"/>
              <a:ea typeface="Plus Jakarta Sans"/>
              <a:cs typeface="Plus Jakarta Sans"/>
              <a:sym typeface="Plus Jakarta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2"/>
          <p:cNvSpPr txBox="1"/>
          <p:nvPr/>
        </p:nvSpPr>
        <p:spPr>
          <a:xfrm>
            <a:off x="414700" y="1829175"/>
            <a:ext cx="17397600" cy="68649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2900">
                <a:solidFill>
                  <a:schemeClr val="dk1"/>
                </a:solidFill>
                <a:latin typeface="Inter"/>
                <a:ea typeface="Inter"/>
                <a:cs typeface="Inter"/>
                <a:sym typeface="Inter"/>
              </a:rPr>
              <a:t>“In 1491, the Inka ruled the greatest empire on earth. Bigger than Ming Dynasty China, bigger than Ivan the Great’s expanding Russia, bigger than Songhay in the Sahel or powerful Great Zimbabwe in the West Africa tablelands, bigger than the cresting Ottoman Empire, bigger than the Triple Alliance (as the Aztec empire is more precisely known), bigger by far than any European state, the Inka dominion extended over a staggering thirty-two degrees of latitude‒as if a single power held sway from St. Petersburg to Cairo… </a:t>
            </a:r>
            <a:endParaRPr i="1" sz="29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i="1" lang="en-US" sz="2900">
                <a:solidFill>
                  <a:schemeClr val="dk1"/>
                </a:solidFill>
                <a:latin typeface="Inter"/>
                <a:ea typeface="Inter"/>
                <a:cs typeface="Inter"/>
                <a:sym typeface="Inter"/>
              </a:rPr>
              <a:t>The Inka goal was to knit the scores of different groups in western South America‒some as rich as the Inka themselves, some poor and disorganized, all speaking different languages‒into a single bureaucratic framework under the direct rule of the emperor. The unit was not merely political: the Inka wanted to meld together the area’s religion, economics, and arts. Their methods were audacious, brutal, and efficient: they removed entire populations from their homelands; shuttling them around the biggest road system on the planet, a mesh of stone-paved thoroughfares totaling as much as 25,000 miles; and forced them to work with other groups, using only the Runa Sumi, the Inka language, on massive faraway state farms and construction projects.</a:t>
            </a:r>
            <a:endParaRPr i="1" sz="2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i="1"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000">
                <a:solidFill>
                  <a:schemeClr val="dk1"/>
                </a:solidFill>
                <a:latin typeface="Inter"/>
                <a:ea typeface="Inter"/>
                <a:cs typeface="Inter"/>
                <a:sym typeface="Inter"/>
              </a:rPr>
              <a:t>Source: Charles C. Mann, </a:t>
            </a:r>
            <a:r>
              <a:rPr i="1" lang="en-US" sz="2000">
                <a:solidFill>
                  <a:schemeClr val="dk1"/>
                </a:solidFill>
                <a:latin typeface="Inter"/>
                <a:ea typeface="Inter"/>
                <a:cs typeface="Inter"/>
                <a:sym typeface="Inter"/>
              </a:rPr>
              <a:t>1491: New Revelations of the Americas Before Columbus,</a:t>
            </a:r>
            <a:r>
              <a:rPr lang="en-US" sz="2000">
                <a:solidFill>
                  <a:schemeClr val="dk1"/>
                </a:solidFill>
                <a:latin typeface="Inter"/>
                <a:ea typeface="Inter"/>
                <a:cs typeface="Inter"/>
                <a:sym typeface="Inter"/>
              </a:rPr>
              <a:t> 2005.</a:t>
            </a:r>
            <a:endParaRPr i="1" sz="2000">
              <a:solidFill>
                <a:schemeClr val="dk1"/>
              </a:solidFill>
              <a:latin typeface="Inter"/>
              <a:ea typeface="Inter"/>
              <a:cs typeface="Inter"/>
              <a:sym typeface="Inter"/>
            </a:endParaRPr>
          </a:p>
        </p:txBody>
      </p:sp>
      <p:sp>
        <p:nvSpPr>
          <p:cNvPr id="319" name="Google Shape;319;p32"/>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0" name="Google Shape;320;p32"/>
          <p:cNvGrpSpPr/>
          <p:nvPr/>
        </p:nvGrpSpPr>
        <p:grpSpPr>
          <a:xfrm>
            <a:off x="-254016" y="9230009"/>
            <a:ext cx="18796043" cy="937448"/>
            <a:chOff x="204" y="0"/>
            <a:chExt cx="25061391" cy="1249931"/>
          </a:xfrm>
        </p:grpSpPr>
        <p:grpSp>
          <p:nvGrpSpPr>
            <p:cNvPr id="321" name="Google Shape;321;p32"/>
            <p:cNvGrpSpPr/>
            <p:nvPr/>
          </p:nvGrpSpPr>
          <p:grpSpPr>
            <a:xfrm rot="5400000">
              <a:off x="12002369" y="-11663474"/>
              <a:ext cx="1249931" cy="24576878"/>
              <a:chOff x="0" y="-38100"/>
              <a:chExt cx="246900" cy="4854692"/>
            </a:xfrm>
          </p:grpSpPr>
          <p:sp>
            <p:nvSpPr>
              <p:cNvPr id="322" name="Google Shape;322;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3" name="Google Shape;323;p3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4" name="Google Shape;324;p3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25" name="Google Shape;325;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6" name="Google Shape;326;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27" name="Google Shape;327;p32"/>
          <p:cNvGrpSpPr/>
          <p:nvPr/>
        </p:nvGrpSpPr>
        <p:grpSpPr>
          <a:xfrm>
            <a:off x="15859155" y="-98041"/>
            <a:ext cx="1562625" cy="1771271"/>
            <a:chOff x="0" y="-130721"/>
            <a:chExt cx="2083500" cy="2361695"/>
          </a:xfrm>
        </p:grpSpPr>
        <p:grpSp>
          <p:nvGrpSpPr>
            <p:cNvPr id="328" name="Google Shape;328;p32"/>
            <p:cNvGrpSpPr/>
            <p:nvPr/>
          </p:nvGrpSpPr>
          <p:grpSpPr>
            <a:xfrm>
              <a:off x="75599" y="-130721"/>
              <a:ext cx="1932614" cy="2361695"/>
              <a:chOff x="0" y="-47625"/>
              <a:chExt cx="704100" cy="860425"/>
            </a:xfrm>
          </p:grpSpPr>
          <p:sp>
            <p:nvSpPr>
              <p:cNvPr id="329" name="Google Shape;329;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1" name="Google Shape;331;p3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sp>
        <p:nvSpPr>
          <p:cNvPr id="332" name="Google Shape;332;p32"/>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33"/>
          <p:cNvSpPr txBox="1"/>
          <p:nvPr/>
        </p:nvSpPr>
        <p:spPr>
          <a:xfrm>
            <a:off x="414700" y="1829175"/>
            <a:ext cx="17397600" cy="68649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2900">
                <a:solidFill>
                  <a:schemeClr val="dk1"/>
                </a:solidFill>
                <a:latin typeface="Inter"/>
                <a:ea typeface="Inter"/>
                <a:cs typeface="Inter"/>
                <a:sym typeface="Inter"/>
              </a:rPr>
              <a:t>“In 1491, the Inka ruled the </a:t>
            </a:r>
            <a:r>
              <a:rPr i="1" lang="en-US" sz="2900">
                <a:solidFill>
                  <a:schemeClr val="dk1"/>
                </a:solidFill>
                <a:highlight>
                  <a:srgbClr val="E95C3D"/>
                </a:highlight>
                <a:latin typeface="Inter"/>
                <a:ea typeface="Inter"/>
                <a:cs typeface="Inter"/>
                <a:sym typeface="Inter"/>
              </a:rPr>
              <a:t>greatest empire on earth.</a:t>
            </a:r>
            <a:r>
              <a:rPr i="1" lang="en-US" sz="2900">
                <a:solidFill>
                  <a:schemeClr val="dk1"/>
                </a:solidFill>
                <a:latin typeface="Inter"/>
                <a:ea typeface="Inter"/>
                <a:cs typeface="Inter"/>
                <a:sym typeface="Inter"/>
              </a:rPr>
              <a:t> Bigger than Ming Dynasty China, bigger than Ivan the Great’s expanding Russia, bigger than Songhay in the Sahel or powerful Great Zimbabwe in the West Africa tablelands, bigger than the cresting Ottoman Empire, bigger than the Triple Alliance (as the Aztec empire is more precisely known), bigger by far than any European state, the Inka dominion </a:t>
            </a:r>
            <a:r>
              <a:rPr i="1" lang="en-US" sz="2900">
                <a:solidFill>
                  <a:schemeClr val="dk1"/>
                </a:solidFill>
                <a:highlight>
                  <a:srgbClr val="E95C3D"/>
                </a:highlight>
                <a:latin typeface="Inter"/>
                <a:ea typeface="Inter"/>
                <a:cs typeface="Inter"/>
                <a:sym typeface="Inter"/>
              </a:rPr>
              <a:t>extended over a staggering thirty-two degrees of latitude</a:t>
            </a:r>
            <a:r>
              <a:rPr i="1" lang="en-US" sz="2900">
                <a:solidFill>
                  <a:schemeClr val="dk1"/>
                </a:solidFill>
                <a:latin typeface="Inter"/>
                <a:ea typeface="Inter"/>
                <a:cs typeface="Inter"/>
                <a:sym typeface="Inter"/>
              </a:rPr>
              <a:t>‒as if a single power held sway from St. Petersburg to Cairo… </a:t>
            </a:r>
            <a:endParaRPr i="1" sz="29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i="1" lang="en-US" sz="2900">
                <a:solidFill>
                  <a:schemeClr val="dk1"/>
                </a:solidFill>
                <a:latin typeface="Inter"/>
                <a:ea typeface="Inter"/>
                <a:cs typeface="Inter"/>
                <a:sym typeface="Inter"/>
              </a:rPr>
              <a:t>The Inka goal was to knit the </a:t>
            </a:r>
            <a:r>
              <a:rPr i="1" lang="en-US" sz="2900">
                <a:solidFill>
                  <a:schemeClr val="dk1"/>
                </a:solidFill>
                <a:highlight>
                  <a:srgbClr val="E95C3D"/>
                </a:highlight>
                <a:latin typeface="Inter"/>
                <a:ea typeface="Inter"/>
                <a:cs typeface="Inter"/>
                <a:sym typeface="Inter"/>
              </a:rPr>
              <a:t>scores of different groups in western South America</a:t>
            </a:r>
            <a:r>
              <a:rPr i="1" lang="en-US" sz="2900">
                <a:solidFill>
                  <a:schemeClr val="dk1"/>
                </a:solidFill>
                <a:latin typeface="Inter"/>
                <a:ea typeface="Inter"/>
                <a:cs typeface="Inter"/>
                <a:sym typeface="Inter"/>
              </a:rPr>
              <a:t>‒some as rich as the Inka themselves, some poor and disorganized, all speaking different languages‒into a single bureaucratic framework under the direct rule of the emperor. The unit was not merely </a:t>
            </a:r>
            <a:r>
              <a:rPr i="1" lang="en-US" sz="2900">
                <a:solidFill>
                  <a:schemeClr val="dk1"/>
                </a:solidFill>
                <a:highlight>
                  <a:srgbClr val="E95C3D"/>
                </a:highlight>
                <a:latin typeface="Inter"/>
                <a:ea typeface="Inter"/>
                <a:cs typeface="Inter"/>
                <a:sym typeface="Inter"/>
              </a:rPr>
              <a:t>political: the Inka wanted to meld together the area’s religion, economics, and arts</a:t>
            </a:r>
            <a:r>
              <a:rPr i="1" lang="en-US" sz="2900">
                <a:solidFill>
                  <a:schemeClr val="dk1"/>
                </a:solidFill>
                <a:latin typeface="Inter"/>
                <a:ea typeface="Inter"/>
                <a:cs typeface="Inter"/>
                <a:sym typeface="Inter"/>
              </a:rPr>
              <a:t>. Their methods were audacious, brutal, and efficient: they removed </a:t>
            </a:r>
            <a:r>
              <a:rPr i="1" lang="en-US" sz="2900">
                <a:solidFill>
                  <a:schemeClr val="dk1"/>
                </a:solidFill>
                <a:highlight>
                  <a:srgbClr val="E95C3D"/>
                </a:highlight>
                <a:latin typeface="Inter"/>
                <a:ea typeface="Inter"/>
                <a:cs typeface="Inter"/>
                <a:sym typeface="Inter"/>
              </a:rPr>
              <a:t>entire populations</a:t>
            </a:r>
            <a:r>
              <a:rPr i="1" lang="en-US" sz="2900">
                <a:solidFill>
                  <a:schemeClr val="dk1"/>
                </a:solidFill>
                <a:latin typeface="Inter"/>
                <a:ea typeface="Inter"/>
                <a:cs typeface="Inter"/>
                <a:sym typeface="Inter"/>
              </a:rPr>
              <a:t> from their homelands; shuttling them around the </a:t>
            </a:r>
            <a:r>
              <a:rPr i="1" lang="en-US" sz="2900">
                <a:solidFill>
                  <a:schemeClr val="dk1"/>
                </a:solidFill>
                <a:highlight>
                  <a:srgbClr val="E95C3D"/>
                </a:highlight>
                <a:latin typeface="Inter"/>
                <a:ea typeface="Inter"/>
                <a:cs typeface="Inter"/>
                <a:sym typeface="Inter"/>
              </a:rPr>
              <a:t>biggest road system on the planet</a:t>
            </a:r>
            <a:r>
              <a:rPr i="1" lang="en-US" sz="2900">
                <a:solidFill>
                  <a:schemeClr val="dk1"/>
                </a:solidFill>
                <a:latin typeface="Inter"/>
                <a:ea typeface="Inter"/>
                <a:cs typeface="Inter"/>
                <a:sym typeface="Inter"/>
              </a:rPr>
              <a:t>, a mesh of stone-paved thoroughfares totaling as much as </a:t>
            </a:r>
            <a:r>
              <a:rPr i="1" lang="en-US" sz="2900">
                <a:solidFill>
                  <a:schemeClr val="dk1"/>
                </a:solidFill>
                <a:highlight>
                  <a:srgbClr val="E95C3D"/>
                </a:highlight>
                <a:latin typeface="Inter"/>
                <a:ea typeface="Inter"/>
                <a:cs typeface="Inter"/>
                <a:sym typeface="Inter"/>
              </a:rPr>
              <a:t>25,000 miles</a:t>
            </a:r>
            <a:r>
              <a:rPr i="1" lang="en-US" sz="2900">
                <a:solidFill>
                  <a:schemeClr val="dk1"/>
                </a:solidFill>
                <a:latin typeface="Inter"/>
                <a:ea typeface="Inter"/>
                <a:cs typeface="Inter"/>
                <a:sym typeface="Inter"/>
              </a:rPr>
              <a:t>; and forced them to work with other groups, using only the Runa Sumi, the Inka language, on massive faraway state farms and construction projects.</a:t>
            </a:r>
            <a:endParaRPr i="1" sz="2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i="1" sz="2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000">
                <a:solidFill>
                  <a:schemeClr val="dk1"/>
                </a:solidFill>
                <a:latin typeface="Inter"/>
                <a:ea typeface="Inter"/>
                <a:cs typeface="Inter"/>
                <a:sym typeface="Inter"/>
              </a:rPr>
              <a:t>Source: Charles C. Mann, </a:t>
            </a:r>
            <a:r>
              <a:rPr i="1" lang="en-US" sz="2000">
                <a:solidFill>
                  <a:schemeClr val="dk1"/>
                </a:solidFill>
                <a:latin typeface="Inter"/>
                <a:ea typeface="Inter"/>
                <a:cs typeface="Inter"/>
                <a:sym typeface="Inter"/>
              </a:rPr>
              <a:t>1491: New Revelations of the Americas Before Columbus,</a:t>
            </a:r>
            <a:r>
              <a:rPr lang="en-US" sz="2000">
                <a:solidFill>
                  <a:schemeClr val="dk1"/>
                </a:solidFill>
                <a:latin typeface="Inter"/>
                <a:ea typeface="Inter"/>
                <a:cs typeface="Inter"/>
                <a:sym typeface="Inter"/>
              </a:rPr>
              <a:t> 2005.</a:t>
            </a:r>
            <a:endParaRPr i="1" sz="2000">
              <a:solidFill>
                <a:schemeClr val="dk1"/>
              </a:solidFill>
              <a:latin typeface="Inter"/>
              <a:ea typeface="Inter"/>
              <a:cs typeface="Inter"/>
              <a:sym typeface="Inter"/>
            </a:endParaRPr>
          </a:p>
        </p:txBody>
      </p:sp>
      <p:sp>
        <p:nvSpPr>
          <p:cNvPr id="338" name="Google Shape;338;p33"/>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39" name="Google Shape;339;p33"/>
          <p:cNvGrpSpPr/>
          <p:nvPr/>
        </p:nvGrpSpPr>
        <p:grpSpPr>
          <a:xfrm>
            <a:off x="-254016" y="9230009"/>
            <a:ext cx="18796043" cy="937448"/>
            <a:chOff x="204" y="0"/>
            <a:chExt cx="25061391" cy="1249931"/>
          </a:xfrm>
        </p:grpSpPr>
        <p:grpSp>
          <p:nvGrpSpPr>
            <p:cNvPr id="340" name="Google Shape;340;p33"/>
            <p:cNvGrpSpPr/>
            <p:nvPr/>
          </p:nvGrpSpPr>
          <p:grpSpPr>
            <a:xfrm rot="5400000">
              <a:off x="12002369" y="-11663474"/>
              <a:ext cx="1249931" cy="24576878"/>
              <a:chOff x="0" y="-38100"/>
              <a:chExt cx="246900" cy="4854692"/>
            </a:xfrm>
          </p:grpSpPr>
          <p:sp>
            <p:nvSpPr>
              <p:cNvPr id="341" name="Google Shape;341;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42" name="Google Shape;342;p3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3" name="Google Shape;343;p33"/>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44" name="Google Shape;344;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5" name="Google Shape;345;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46" name="Google Shape;346;p33"/>
          <p:cNvGrpSpPr/>
          <p:nvPr/>
        </p:nvGrpSpPr>
        <p:grpSpPr>
          <a:xfrm>
            <a:off x="15859155" y="-98041"/>
            <a:ext cx="1562625" cy="1771271"/>
            <a:chOff x="0" y="-130721"/>
            <a:chExt cx="2083500" cy="2361695"/>
          </a:xfrm>
        </p:grpSpPr>
        <p:grpSp>
          <p:nvGrpSpPr>
            <p:cNvPr id="347" name="Google Shape;347;p33"/>
            <p:cNvGrpSpPr/>
            <p:nvPr/>
          </p:nvGrpSpPr>
          <p:grpSpPr>
            <a:xfrm>
              <a:off x="75599" y="-130721"/>
              <a:ext cx="1932614" cy="2361695"/>
              <a:chOff x="0" y="-47625"/>
              <a:chExt cx="704100" cy="860425"/>
            </a:xfrm>
          </p:grpSpPr>
          <p:sp>
            <p:nvSpPr>
              <p:cNvPr id="348" name="Google Shape;348;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3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0" name="Google Shape;350;p3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7</a:t>
              </a:r>
              <a:endParaRPr>
                <a:solidFill>
                  <a:schemeClr val="lt1"/>
                </a:solidFill>
              </a:endParaRPr>
            </a:p>
          </p:txBody>
        </p:sp>
      </p:grpSp>
      <p:sp>
        <p:nvSpPr>
          <p:cNvPr id="351" name="Google Shape;351;p33"/>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52" name="Google Shape;352;p33"/>
          <p:cNvSpPr txBox="1"/>
          <p:nvPr/>
        </p:nvSpPr>
        <p:spPr>
          <a:xfrm>
            <a:off x="5254950" y="401725"/>
            <a:ext cx="9155700" cy="93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900">
                <a:solidFill>
                  <a:schemeClr val="dk1"/>
                </a:solidFill>
                <a:latin typeface="Halant"/>
                <a:ea typeface="Halant"/>
                <a:cs typeface="Halant"/>
                <a:sym typeface="Halant"/>
              </a:rPr>
              <a:t>PHRASES THAT INFER SIGNIFICANCE</a:t>
            </a:r>
            <a:endParaRPr b="1" sz="3900">
              <a:solidFill>
                <a:schemeClr val="dk1"/>
              </a:solidFill>
              <a:latin typeface="Halant"/>
              <a:ea typeface="Halant"/>
              <a:cs typeface="Halant"/>
              <a:sym typeface="Halan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34"/>
          <p:cNvSpPr txBox="1"/>
          <p:nvPr/>
        </p:nvSpPr>
        <p:spPr>
          <a:xfrm>
            <a:off x="435675" y="3202300"/>
            <a:ext cx="11368500" cy="5541300"/>
          </a:xfrm>
          <a:prstGeom prst="rect">
            <a:avLst/>
          </a:prstGeom>
          <a:noFill/>
          <a:ln>
            <a:noFill/>
          </a:ln>
        </p:spPr>
        <p:txBody>
          <a:bodyPr anchorCtr="0" anchor="t" bIns="0" lIns="0" spcFirstLastPara="1" rIns="0" wrap="square" tIns="0">
            <a:spAutoFit/>
          </a:bodyPr>
          <a:lstStyle/>
          <a:p>
            <a:pPr indent="-457200" lvl="0" marL="457200" marR="0" rtl="0" algn="l">
              <a:lnSpc>
                <a:spcPct val="100000"/>
              </a:lnSpc>
              <a:spcBef>
                <a:spcPts val="0"/>
              </a:spcBef>
              <a:spcAft>
                <a:spcPts val="0"/>
              </a:spcAft>
              <a:buClr>
                <a:srgbClr val="231F20"/>
              </a:buClr>
              <a:buSzPts val="3600"/>
              <a:buFont typeface="Inter"/>
              <a:buChar char="●"/>
            </a:pPr>
            <a:r>
              <a:rPr lang="en-US" sz="3600">
                <a:solidFill>
                  <a:srgbClr val="231F20"/>
                </a:solidFill>
                <a:latin typeface="Inter"/>
                <a:ea typeface="Inter"/>
                <a:cs typeface="Inter"/>
                <a:sym typeface="Inter"/>
              </a:rPr>
              <a:t>~ 500 BCE - 500 CE: Hopewell exchange network</a:t>
            </a:r>
            <a:endParaRPr sz="3600">
              <a:solidFill>
                <a:srgbClr val="231F20"/>
              </a:solidFill>
              <a:latin typeface="Inter"/>
              <a:ea typeface="Inter"/>
              <a:cs typeface="Inter"/>
              <a:sym typeface="Inter"/>
            </a:endParaRPr>
          </a:p>
          <a:p>
            <a:pPr indent="-457200" lvl="0" marL="457200" marR="0" rtl="0" algn="l">
              <a:lnSpc>
                <a:spcPct val="100000"/>
              </a:lnSpc>
              <a:spcBef>
                <a:spcPts val="0"/>
              </a:spcBef>
              <a:spcAft>
                <a:spcPts val="0"/>
              </a:spcAft>
              <a:buClr>
                <a:srgbClr val="231F20"/>
              </a:buClr>
              <a:buSzPts val="3600"/>
              <a:buFont typeface="Inter"/>
              <a:buChar char="●"/>
            </a:pPr>
            <a:r>
              <a:rPr lang="en-US" sz="3600">
                <a:solidFill>
                  <a:srgbClr val="231F20"/>
                </a:solidFill>
                <a:latin typeface="Inter"/>
                <a:ea typeface="Inter"/>
                <a:cs typeface="Inter"/>
                <a:sym typeface="Inter"/>
              </a:rPr>
              <a:t>~ 700 - 1400: Cahokia</a:t>
            </a:r>
            <a:endParaRPr sz="3600">
              <a:solidFill>
                <a:srgbClr val="231F20"/>
              </a:solidFill>
              <a:latin typeface="Inter"/>
              <a:ea typeface="Inter"/>
              <a:cs typeface="Inter"/>
              <a:sym typeface="Inter"/>
            </a:endParaRPr>
          </a:p>
          <a:p>
            <a:pPr indent="-457200" lvl="0" marL="457200" marR="0" rtl="0" algn="l">
              <a:lnSpc>
                <a:spcPct val="100000"/>
              </a:lnSpc>
              <a:spcBef>
                <a:spcPts val="0"/>
              </a:spcBef>
              <a:spcAft>
                <a:spcPts val="0"/>
              </a:spcAft>
              <a:buClr>
                <a:srgbClr val="231F20"/>
              </a:buClr>
              <a:buSzPts val="3600"/>
              <a:buFont typeface="Inter"/>
              <a:buChar char="●"/>
            </a:pPr>
            <a:r>
              <a:rPr lang="en-US" sz="3600">
                <a:solidFill>
                  <a:srgbClr val="231F20"/>
                </a:solidFill>
                <a:latin typeface="Inter"/>
                <a:ea typeface="Inter"/>
                <a:cs typeface="Inter"/>
                <a:sym typeface="Inter"/>
              </a:rPr>
              <a:t>Central artery for Mississippian culture’s trade network</a:t>
            </a:r>
            <a:endParaRPr sz="3600">
              <a:solidFill>
                <a:srgbClr val="231F20"/>
              </a:solidFill>
              <a:latin typeface="Inter"/>
              <a:ea typeface="Inter"/>
              <a:cs typeface="Inter"/>
              <a:sym typeface="Inter"/>
            </a:endParaRPr>
          </a:p>
          <a:p>
            <a:pPr indent="-457200" lvl="0" marL="457200" marR="0" rtl="0" algn="l">
              <a:lnSpc>
                <a:spcPct val="100000"/>
              </a:lnSpc>
              <a:spcBef>
                <a:spcPts val="0"/>
              </a:spcBef>
              <a:spcAft>
                <a:spcPts val="0"/>
              </a:spcAft>
              <a:buClr>
                <a:srgbClr val="231F20"/>
              </a:buClr>
              <a:buSzPts val="3600"/>
              <a:buFont typeface="Inter"/>
              <a:buChar char="●"/>
            </a:pPr>
            <a:r>
              <a:rPr lang="en-US" sz="3600">
                <a:solidFill>
                  <a:srgbClr val="231F20"/>
                </a:solidFill>
                <a:latin typeface="Inter"/>
                <a:ea typeface="Inter"/>
                <a:cs typeface="Inter"/>
                <a:sym typeface="Inter"/>
              </a:rPr>
              <a:t>Linked distant regions through tributaries of the Mississippi</a:t>
            </a:r>
            <a:endParaRPr sz="3600">
              <a:solidFill>
                <a:srgbClr val="231F20"/>
              </a:solidFill>
              <a:latin typeface="Inter"/>
              <a:ea typeface="Inter"/>
              <a:cs typeface="Inter"/>
              <a:sym typeface="Inter"/>
            </a:endParaRPr>
          </a:p>
          <a:p>
            <a:pPr indent="-457200" lvl="0" marL="457200" marR="0" rtl="0" algn="l">
              <a:lnSpc>
                <a:spcPct val="100000"/>
              </a:lnSpc>
              <a:spcBef>
                <a:spcPts val="0"/>
              </a:spcBef>
              <a:spcAft>
                <a:spcPts val="0"/>
              </a:spcAft>
              <a:buClr>
                <a:srgbClr val="231F20"/>
              </a:buClr>
              <a:buSzPts val="3600"/>
              <a:buFont typeface="Inter"/>
              <a:buChar char="●"/>
            </a:pPr>
            <a:r>
              <a:rPr lang="en-US" sz="3600">
                <a:solidFill>
                  <a:srgbClr val="231F20"/>
                </a:solidFill>
                <a:latin typeface="Inter"/>
                <a:ea typeface="Inter"/>
                <a:cs typeface="Inter"/>
                <a:sym typeface="Inter"/>
              </a:rPr>
              <a:t>Goods such as maize, copper, shells, and pottery were commonly exchanged</a:t>
            </a:r>
            <a:endParaRPr sz="3600">
              <a:solidFill>
                <a:srgbClr val="231F20"/>
              </a:solidFill>
              <a:latin typeface="Inter"/>
              <a:ea typeface="Inter"/>
              <a:cs typeface="Inter"/>
              <a:sym typeface="Inter"/>
            </a:endParaRPr>
          </a:p>
          <a:p>
            <a:pPr indent="-457200" lvl="0" marL="457200" marR="0" rtl="0" algn="l">
              <a:lnSpc>
                <a:spcPct val="100000"/>
              </a:lnSpc>
              <a:spcBef>
                <a:spcPts val="0"/>
              </a:spcBef>
              <a:spcAft>
                <a:spcPts val="0"/>
              </a:spcAft>
              <a:buClr>
                <a:srgbClr val="231F20"/>
              </a:buClr>
              <a:buSzPts val="3600"/>
              <a:buFont typeface="Inter"/>
              <a:buChar char="●"/>
            </a:pPr>
            <a:r>
              <a:rPr lang="en-US" sz="3600">
                <a:solidFill>
                  <a:srgbClr val="231F20"/>
                </a:solidFill>
                <a:latin typeface="Inter"/>
                <a:ea typeface="Inter"/>
                <a:cs typeface="Inter"/>
                <a:sym typeface="Inter"/>
              </a:rPr>
              <a:t>Waterways would be sources of conflict as Europeans and Indigenous peoples sought control</a:t>
            </a:r>
            <a:endParaRPr sz="3600">
              <a:solidFill>
                <a:srgbClr val="231F20"/>
              </a:solidFill>
              <a:latin typeface="Inter"/>
              <a:ea typeface="Inter"/>
              <a:cs typeface="Inter"/>
              <a:sym typeface="Inter"/>
            </a:endParaRPr>
          </a:p>
        </p:txBody>
      </p:sp>
      <p:grpSp>
        <p:nvGrpSpPr>
          <p:cNvPr id="358" name="Google Shape;358;p34"/>
          <p:cNvGrpSpPr/>
          <p:nvPr/>
        </p:nvGrpSpPr>
        <p:grpSpPr>
          <a:xfrm>
            <a:off x="15859155" y="-98041"/>
            <a:ext cx="1562625" cy="1771271"/>
            <a:chOff x="0" y="-130721"/>
            <a:chExt cx="2083500" cy="2361695"/>
          </a:xfrm>
        </p:grpSpPr>
        <p:grpSp>
          <p:nvGrpSpPr>
            <p:cNvPr id="359" name="Google Shape;359;p34"/>
            <p:cNvGrpSpPr/>
            <p:nvPr/>
          </p:nvGrpSpPr>
          <p:grpSpPr>
            <a:xfrm>
              <a:off x="75599" y="-130721"/>
              <a:ext cx="1932614" cy="2361695"/>
              <a:chOff x="0" y="-47625"/>
              <a:chExt cx="704100" cy="860425"/>
            </a:xfrm>
          </p:grpSpPr>
          <p:sp>
            <p:nvSpPr>
              <p:cNvPr id="360" name="Google Shape;360;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3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2" name="Google Shape;362;p3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8</a:t>
              </a:r>
              <a:endParaRPr/>
            </a:p>
          </p:txBody>
        </p:sp>
      </p:grpSp>
      <p:sp>
        <p:nvSpPr>
          <p:cNvPr id="363" name="Google Shape;363;p34"/>
          <p:cNvSpPr/>
          <p:nvPr/>
        </p:nvSpPr>
        <p:spPr>
          <a:xfrm>
            <a:off x="-1808878" y="-2931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64" name="Google Shape;364;p34"/>
          <p:cNvSpPr/>
          <p:nvPr/>
        </p:nvSpPr>
        <p:spPr>
          <a:xfrm>
            <a:off x="14982801" y="51435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65" name="Google Shape;365;p34"/>
          <p:cNvGrpSpPr/>
          <p:nvPr/>
        </p:nvGrpSpPr>
        <p:grpSpPr>
          <a:xfrm>
            <a:off x="-254016" y="9230009"/>
            <a:ext cx="18796043" cy="937448"/>
            <a:chOff x="204" y="0"/>
            <a:chExt cx="25061391" cy="1249931"/>
          </a:xfrm>
        </p:grpSpPr>
        <p:grpSp>
          <p:nvGrpSpPr>
            <p:cNvPr id="366" name="Google Shape;366;p34"/>
            <p:cNvGrpSpPr/>
            <p:nvPr/>
          </p:nvGrpSpPr>
          <p:grpSpPr>
            <a:xfrm rot="5400000">
              <a:off x="12002369" y="-11663474"/>
              <a:ext cx="1249931" cy="24576878"/>
              <a:chOff x="0" y="-38100"/>
              <a:chExt cx="246900" cy="4854692"/>
            </a:xfrm>
          </p:grpSpPr>
          <p:sp>
            <p:nvSpPr>
              <p:cNvPr id="367" name="Google Shape;367;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68" name="Google Shape;368;p3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9" name="Google Shape;369;p3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70" name="Google Shape;370;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71" name="Google Shape;371;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72" name="Google Shape;372;p34"/>
          <p:cNvSpPr txBox="1"/>
          <p:nvPr/>
        </p:nvSpPr>
        <p:spPr>
          <a:xfrm>
            <a:off x="301174" y="469800"/>
            <a:ext cx="107916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AVENUES OF TRADE:</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MISSISSIPPI RIVER</a:t>
            </a:r>
            <a:endParaRPr b="1" sz="8499">
              <a:solidFill>
                <a:srgbClr val="231F20"/>
              </a:solidFill>
              <a:latin typeface="Halant"/>
              <a:ea typeface="Halant"/>
              <a:cs typeface="Halant"/>
              <a:sym typeface="Halant"/>
            </a:endParaRPr>
          </a:p>
        </p:txBody>
      </p:sp>
      <p:sp>
        <p:nvSpPr>
          <p:cNvPr id="373" name="Google Shape;373;p34"/>
          <p:cNvSpPr txBox="1"/>
          <p:nvPr/>
        </p:nvSpPr>
        <p:spPr>
          <a:xfrm>
            <a:off x="10623550" y="8630750"/>
            <a:ext cx="7739700" cy="39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Map of Mississippi River Basin, By Shannon1 </a:t>
            </a:r>
            <a:r>
              <a:rPr lang="en-US" sz="1800" u="sng">
                <a:solidFill>
                  <a:schemeClr val="hlink"/>
                </a:solidFill>
                <a:latin typeface="Inter"/>
                <a:ea typeface="Inter"/>
                <a:cs typeface="Inter"/>
                <a:sym typeface="Inter"/>
                <a:hlinkClick r:id="rId4"/>
              </a:rPr>
              <a:t>CC By SA-4.0</a:t>
            </a:r>
            <a:endParaRPr sz="1800">
              <a:solidFill>
                <a:schemeClr val="dk1"/>
              </a:solidFill>
              <a:latin typeface="Inter"/>
              <a:ea typeface="Inter"/>
              <a:cs typeface="Inter"/>
              <a:sym typeface="Inter"/>
            </a:endParaRPr>
          </a:p>
        </p:txBody>
      </p:sp>
      <p:pic>
        <p:nvPicPr>
          <p:cNvPr id="374" name="Google Shape;374;p34"/>
          <p:cNvPicPr preferRelativeResize="0"/>
          <p:nvPr/>
        </p:nvPicPr>
        <p:blipFill rotWithShape="1">
          <a:blip r:embed="rId5">
            <a:alphaModFix/>
          </a:blip>
          <a:srcRect b="0" l="7071" r="0" t="0"/>
          <a:stretch/>
        </p:blipFill>
        <p:spPr>
          <a:xfrm>
            <a:off x="11887350" y="2382400"/>
            <a:ext cx="5953624" cy="5872625"/>
          </a:xfrm>
          <a:prstGeom prst="rect">
            <a:avLst/>
          </a:prstGeom>
          <a:noFill/>
          <a:ln>
            <a:noFill/>
          </a:ln>
        </p:spPr>
      </p:pic>
      <p:sp>
        <p:nvSpPr>
          <p:cNvPr id="375" name="Google Shape;375;p34"/>
          <p:cNvSpPr txBox="1"/>
          <p:nvPr/>
        </p:nvSpPr>
        <p:spPr>
          <a:xfrm>
            <a:off x="11387838" y="926513"/>
            <a:ext cx="1957800" cy="746700"/>
          </a:xfrm>
          <a:prstGeom prst="rect">
            <a:avLst/>
          </a:prstGeom>
          <a:solidFill>
            <a:srgbClr val="E95C3D"/>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200">
                <a:solidFill>
                  <a:schemeClr val="lt1"/>
                </a:solidFill>
                <a:latin typeface="Plus Jakarta Sans"/>
                <a:ea typeface="Plus Jakarta Sans"/>
                <a:cs typeface="Plus Jakarta Sans"/>
                <a:sym typeface="Plus Jakarta Sans"/>
              </a:rPr>
              <a:t>REVIEW!</a:t>
            </a:r>
            <a:endParaRPr b="1" sz="3200">
              <a:solidFill>
                <a:schemeClr val="lt1"/>
              </a:solidFill>
              <a:latin typeface="Plus Jakarta Sans"/>
              <a:ea typeface="Plus Jakarta Sans"/>
              <a:cs typeface="Plus Jakarta Sans"/>
              <a:sym typeface="Plus Jakarta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